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Urgencias en Pediatría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5934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Dr. </a:t>
            </a:r>
            <a:r>
              <a:rPr lang="es-ES" dirty="0" err="1" smtClean="0"/>
              <a:t>Otasu</a:t>
            </a:r>
            <a:r>
              <a:rPr lang="es-ES" dirty="0" smtClean="0"/>
              <a:t> Cristian</a:t>
            </a:r>
          </a:p>
          <a:p>
            <a:r>
              <a:rPr lang="es-ES" dirty="0" smtClean="0"/>
              <a:t>Dr. </a:t>
            </a:r>
            <a:r>
              <a:rPr lang="es-ES" dirty="0" err="1" smtClean="0"/>
              <a:t>Rinaldi</a:t>
            </a:r>
            <a:r>
              <a:rPr lang="es-ES" dirty="0" smtClean="0"/>
              <a:t> Jorge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743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6044"/>
            <a:ext cx="10252717" cy="5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2" y="2065867"/>
            <a:ext cx="9204248" cy="15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</a:t>
            </a:r>
            <a:r>
              <a:rPr lang="es-ES" dirty="0" err="1" smtClean="0"/>
              <a:t>Intraoseo</a:t>
            </a:r>
            <a:endParaRPr lang="es-AR" dirty="0"/>
          </a:p>
        </p:txBody>
      </p:sp>
      <p:pic>
        <p:nvPicPr>
          <p:cNvPr id="3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328377"/>
            <a:ext cx="10571998" cy="39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9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437882"/>
            <a:ext cx="10766738" cy="61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1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Taquiarritmias</a:t>
            </a:r>
            <a:endParaRPr lang="es-AR" dirty="0"/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566452"/>
            <a:ext cx="10483752" cy="25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90" y="734096"/>
            <a:ext cx="10058047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7" y="1690688"/>
            <a:ext cx="11383115" cy="24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478138"/>
            <a:ext cx="10805375" cy="57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65" y="1930401"/>
            <a:ext cx="11134669" cy="23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30669"/>
            <a:ext cx="10173237" cy="49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9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Triangulo de </a:t>
            </a:r>
            <a:r>
              <a:rPr lang="es-ES" dirty="0" err="1" smtClean="0"/>
              <a:t>Evaluacion</a:t>
            </a:r>
            <a:r>
              <a:rPr lang="es-ES" dirty="0" smtClean="0"/>
              <a:t> </a:t>
            </a:r>
            <a:r>
              <a:rPr lang="es-ES" dirty="0" err="1" smtClean="0"/>
              <a:t>Pediatrica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"/>
            </a:pPr>
            <a:r>
              <a:rPr lang="es-ES" dirty="0" smtClean="0"/>
              <a:t> Apariencia</a:t>
            </a:r>
          </a:p>
          <a:p>
            <a:pPr>
              <a:buFont typeface="Wingdings 2" panose="05020102010507070707" pitchFamily="18" charset="2"/>
              <a:buChar char=""/>
            </a:pPr>
            <a:r>
              <a:rPr lang="es-ES" dirty="0" smtClean="0"/>
              <a:t>Trabajo respiratorio</a:t>
            </a:r>
          </a:p>
          <a:p>
            <a:pPr>
              <a:buFont typeface="Wingdings 2" panose="05020102010507070707" pitchFamily="18" charset="2"/>
              <a:buChar char=""/>
            </a:pPr>
            <a:r>
              <a:rPr lang="es-ES" dirty="0" smtClean="0"/>
              <a:t>Circulación cutánea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051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4" y="365125"/>
            <a:ext cx="8646970" cy="62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MANEJO INICIAL </a:t>
            </a:r>
            <a:br>
              <a:rPr lang="es-AR" dirty="0"/>
            </a:br>
            <a:r>
              <a:rPr lang="es-AR" dirty="0"/>
              <a:t>DEL PACIENTE PEDIÁTRICO </a:t>
            </a:r>
            <a:br>
              <a:rPr lang="es-AR" dirty="0"/>
            </a:br>
            <a:r>
              <a:rPr lang="es-AR" dirty="0"/>
              <a:t>CON QUEMADURAS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541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quemaduras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2905090" y="2222287"/>
            <a:ext cx="4294201" cy="3636511"/>
          </a:xfrm>
        </p:spPr>
        <p:txBody>
          <a:bodyPr/>
          <a:lstStyle/>
          <a:p>
            <a:pPr marL="0" indent="0">
              <a:buNone/>
            </a:pPr>
            <a:endParaRPr lang="es-AR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AR" dirty="0"/>
              <a:t>Por líquidos calientes </a:t>
            </a:r>
          </a:p>
          <a:p>
            <a:pPr algn="just"/>
            <a:r>
              <a:rPr lang="es-AR" dirty="0"/>
              <a:t>Por fuego directo</a:t>
            </a:r>
          </a:p>
          <a:p>
            <a:pPr algn="just"/>
            <a:r>
              <a:rPr lang="es-AR" dirty="0"/>
              <a:t>Por contacto con sólidos </a:t>
            </a:r>
          </a:p>
          <a:p>
            <a:pPr algn="just"/>
            <a:r>
              <a:rPr lang="es-AR" dirty="0"/>
              <a:t>Por explosión – abrasión </a:t>
            </a:r>
          </a:p>
          <a:p>
            <a:pPr algn="just"/>
            <a:r>
              <a:rPr lang="es-AR" dirty="0"/>
              <a:t>Quemadura eléctrica</a:t>
            </a:r>
          </a:p>
          <a:p>
            <a:pPr algn="just"/>
            <a:r>
              <a:rPr lang="es-AR" dirty="0"/>
              <a:t>Quemaduras químicas</a:t>
            </a:r>
          </a:p>
          <a:p>
            <a:pPr algn="just"/>
            <a:r>
              <a:rPr lang="es-AR" dirty="0"/>
              <a:t>Quemaduras solares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630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Áreas especiales</a:t>
            </a:r>
            <a:endParaRPr lang="es-AR" dirty="0"/>
          </a:p>
        </p:txBody>
      </p:sp>
      <p:sp>
        <p:nvSpPr>
          <p:cNvPr id="4" name="3 CuadroTexto"/>
          <p:cNvSpPr txBox="1">
            <a:spLocks noGrp="1"/>
          </p:cNvSpPr>
          <p:nvPr>
            <p:ph idx="1"/>
          </p:nvPr>
        </p:nvSpPr>
        <p:spPr>
          <a:xfrm>
            <a:off x="818712" y="3037191"/>
            <a:ext cx="10554574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40059"/>
              </a:buClr>
              <a:buFont typeface="Wingdings" pitchFamily="2" charset="2"/>
              <a:buChar char="ü"/>
            </a:pPr>
            <a:r>
              <a:rPr lang="es-AR" dirty="0"/>
              <a:t>CARA </a:t>
            </a:r>
          </a:p>
          <a:p>
            <a:pPr marL="342900" indent="-342900">
              <a:buClr>
                <a:srgbClr val="E40059"/>
              </a:buClr>
              <a:buFont typeface="Wingdings" pitchFamily="2" charset="2"/>
              <a:buChar char="ü"/>
            </a:pPr>
            <a:r>
              <a:rPr lang="es-AR" dirty="0"/>
              <a:t>MANO</a:t>
            </a:r>
          </a:p>
          <a:p>
            <a:pPr marL="342900" indent="-342900">
              <a:buClr>
                <a:srgbClr val="E40059"/>
              </a:buClr>
              <a:buFont typeface="Wingdings" pitchFamily="2" charset="2"/>
              <a:buChar char="ü"/>
            </a:pPr>
            <a:r>
              <a:rPr lang="es-AR" dirty="0"/>
              <a:t>GENITALES</a:t>
            </a:r>
          </a:p>
          <a:p>
            <a:pPr marL="342900" indent="-342900">
              <a:buClr>
                <a:srgbClr val="E40059"/>
              </a:buClr>
              <a:buFont typeface="Wingdings" pitchFamily="2" charset="2"/>
              <a:buChar char="ü"/>
            </a:pPr>
            <a:r>
              <a:rPr lang="es-AR" dirty="0"/>
              <a:t>PIES</a:t>
            </a:r>
          </a:p>
          <a:p>
            <a:pPr marL="342900" indent="-342900">
              <a:buClr>
                <a:srgbClr val="E40059"/>
              </a:buClr>
              <a:buFont typeface="Wingdings" pitchFamily="2" charset="2"/>
              <a:buChar char="ü"/>
            </a:pPr>
            <a:r>
              <a:rPr lang="en-US" dirty="0"/>
              <a:t>ZONA </a:t>
            </a:r>
            <a:r>
              <a:rPr lang="en-US" dirty="0" smtClean="0"/>
              <a:t>PLIEGUES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141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9" y="1673461"/>
            <a:ext cx="9169221" cy="5147040"/>
          </a:xfrm>
          <a:prstGeom prst="rect">
            <a:avLst/>
          </a:prstGeom>
        </p:spPr>
      </p:pic>
      <p:sp>
        <p:nvSpPr>
          <p:cNvPr id="6" name="3 CuadroTex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“Reglas de los 9” </a:t>
            </a:r>
            <a:r>
              <a:rPr lang="es-AR" dirty="0" err="1"/>
              <a:t>Pulasky-Tennison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640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68" y="347547"/>
            <a:ext cx="8414343" cy="63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94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31064"/>
            <a:ext cx="1046427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66180"/>
              </p:ext>
            </p:extLst>
          </p:nvPr>
        </p:nvGraphicFramePr>
        <p:xfrm>
          <a:off x="611559" y="2019461"/>
          <a:ext cx="10438514" cy="474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844"/>
                <a:gridCol w="2860202"/>
                <a:gridCol w="2669521"/>
                <a:gridCol w="2429947"/>
              </a:tblGrid>
              <a:tr h="57826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A eritematosa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A </a:t>
                      </a:r>
                      <a:r>
                        <a:rPr lang="es-AR" dirty="0" err="1" smtClean="0"/>
                        <a:t>Flictenular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AB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B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26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1°</a:t>
                      </a:r>
                      <a:r>
                        <a:rPr lang="es-AR" baseline="0" dirty="0" smtClean="0"/>
                        <a:t> grado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2° Grado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sup</a:t>
                      </a:r>
                      <a:r>
                        <a:rPr lang="es-AR" baseline="0" dirty="0" smtClean="0"/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2°</a:t>
                      </a:r>
                      <a:r>
                        <a:rPr lang="es-AR" baseline="0" dirty="0" smtClean="0"/>
                        <a:t> Grado </a:t>
                      </a:r>
                      <a:r>
                        <a:rPr lang="es-AR" baseline="0" dirty="0" err="1" smtClean="0"/>
                        <a:t>prof.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3° Grado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940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Epidérmica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Dérmica superficial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Dérmica</a:t>
                      </a:r>
                      <a:r>
                        <a:rPr lang="es-AR" baseline="0" dirty="0" smtClean="0">
                          <a:solidFill>
                            <a:schemeClr val="tx1"/>
                          </a:solidFill>
                        </a:rPr>
                        <a:t> profunda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Subdérmica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26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Hiperalgesia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Hiperalgesia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Hipoalgesia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Anestesia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6296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Eritema, lecho rosado, </a:t>
                      </a:r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rc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flash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Flictena,</a:t>
                      </a:r>
                      <a:r>
                        <a:rPr lang="es-A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lecho rosado, </a:t>
                      </a:r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rc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flash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Lecho pálido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Parduzca grisácea-</a:t>
                      </a:r>
                      <a:r>
                        <a:rPr lang="es-AR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scara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407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Curan de 7 a 10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tx1"/>
                          </a:solidFill>
                        </a:rPr>
                        <a:t>dias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Cura de 2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-3 semanas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Autoinjerto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03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</a:t>
            </a:r>
            <a:r>
              <a:rPr lang="es-ES" dirty="0" err="1" smtClean="0"/>
              <a:t>internacion</a:t>
            </a:r>
            <a:endParaRPr lang="es-AR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204271"/>
          </a:xfrm>
        </p:spPr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1800" dirty="0" smtClean="0"/>
              <a:t>Quemadura </a:t>
            </a:r>
            <a:r>
              <a:rPr lang="es-ES" sz="1800" dirty="0"/>
              <a:t>mayor al 10% </a:t>
            </a:r>
            <a:r>
              <a:rPr lang="es-ES" sz="1800" dirty="0" smtClean="0"/>
              <a:t>.</a:t>
            </a:r>
          </a:p>
          <a:p>
            <a:pPr algn="just"/>
            <a:r>
              <a:rPr lang="es-AR" sz="1800" dirty="0"/>
              <a:t>Compromiso de zona especial </a:t>
            </a:r>
            <a:r>
              <a:rPr lang="es-AR" sz="1800" dirty="0" smtClean="0"/>
              <a:t>.</a:t>
            </a:r>
            <a:endParaRPr lang="es-ES" sz="1800" dirty="0" smtClean="0"/>
          </a:p>
          <a:p>
            <a:pPr algn="just"/>
            <a:r>
              <a:rPr lang="es-ES" sz="1800" dirty="0" smtClean="0"/>
              <a:t>Quemadura </a:t>
            </a:r>
            <a:r>
              <a:rPr lang="es-ES" sz="1800" dirty="0"/>
              <a:t>eléctrica con arco voltaico</a:t>
            </a:r>
            <a:r>
              <a:rPr lang="es-ES" sz="1800" dirty="0" smtClean="0"/>
              <a:t>.</a:t>
            </a:r>
          </a:p>
          <a:p>
            <a:pPr algn="just"/>
            <a:r>
              <a:rPr lang="es-ES" sz="1800" dirty="0" smtClean="0"/>
              <a:t>Síndrome </a:t>
            </a:r>
            <a:r>
              <a:rPr lang="es-ES" sz="1800" dirty="0"/>
              <a:t>inhalatorio o trauma asociado. </a:t>
            </a:r>
            <a:endParaRPr lang="es-ES" sz="1800" dirty="0" smtClean="0"/>
          </a:p>
          <a:p>
            <a:pPr algn="just"/>
            <a:r>
              <a:rPr lang="es-ES" sz="1800" dirty="0" smtClean="0"/>
              <a:t>Complicaciones </a:t>
            </a:r>
            <a:r>
              <a:rPr lang="es-ES" sz="1800" dirty="0"/>
              <a:t>locales como infección de la herida o sistémicas que puede ser deshidratación, </a:t>
            </a:r>
            <a:r>
              <a:rPr lang="es-ES" sz="1800" dirty="0" smtClean="0"/>
              <a:t>sepsis.</a:t>
            </a:r>
          </a:p>
          <a:p>
            <a:pPr algn="just"/>
            <a:r>
              <a:rPr lang="es-ES" sz="1800" dirty="0" smtClean="0"/>
              <a:t>Enfermedad previa, enfermedad pulmonar, inmunodeficiencia, enfermedad metabólica. </a:t>
            </a:r>
          </a:p>
          <a:p>
            <a:pPr algn="just"/>
            <a:r>
              <a:rPr lang="es-ES" sz="1800" dirty="0" smtClean="0"/>
              <a:t>El recién nacido y el embarazo adolescente. </a:t>
            </a:r>
          </a:p>
          <a:p>
            <a:pPr algn="just"/>
            <a:r>
              <a:rPr lang="es-ES" sz="1800" dirty="0" smtClean="0"/>
              <a:t>Sospecha de maltrato o negligencia grave. </a:t>
            </a:r>
            <a:endParaRPr lang="es-AR" sz="1800" dirty="0"/>
          </a:p>
          <a:p>
            <a:pPr marL="0" indent="0">
              <a:buNone/>
            </a:pPr>
            <a:endParaRPr lang="es-AR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57151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sobre la quemadura </a:t>
            </a:r>
            <a:endParaRPr lang="es-AR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10000" y="2299561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000" dirty="0" smtClean="0"/>
          </a:p>
          <a:p>
            <a:r>
              <a:rPr lang="es-AR" sz="2000" dirty="0" smtClean="0"/>
              <a:t>Detener </a:t>
            </a:r>
            <a:r>
              <a:rPr lang="es-AR" sz="2000" dirty="0"/>
              <a:t>el proceso de quemadura </a:t>
            </a:r>
            <a:r>
              <a:rPr lang="es-AR" sz="2000" dirty="0" smtClean="0"/>
              <a:t>(</a:t>
            </a:r>
            <a:r>
              <a:rPr lang="es-AR" sz="2000" dirty="0"/>
              <a:t>Contrarrestar la noxa</a:t>
            </a:r>
            <a:r>
              <a:rPr lang="es-AR" sz="2000" dirty="0" smtClean="0"/>
              <a:t>)</a:t>
            </a:r>
          </a:p>
          <a:p>
            <a:r>
              <a:rPr lang="es-AR" sz="2000" dirty="0" smtClean="0"/>
              <a:t>Quitar </a:t>
            </a:r>
            <a:r>
              <a:rPr lang="es-AR" sz="2000" dirty="0"/>
              <a:t>ropas </a:t>
            </a:r>
            <a:r>
              <a:rPr lang="es-AR" sz="2000" dirty="0" smtClean="0"/>
              <a:t>quemadas</a:t>
            </a:r>
          </a:p>
          <a:p>
            <a:r>
              <a:rPr lang="es-AR" sz="2000" dirty="0" smtClean="0"/>
              <a:t>No </a:t>
            </a:r>
            <a:r>
              <a:rPr lang="es-AR" sz="2000" dirty="0"/>
              <a:t>eliminar piel ni </a:t>
            </a:r>
            <a:r>
              <a:rPr lang="es-AR" sz="2000" dirty="0" smtClean="0"/>
              <a:t>ampollas</a:t>
            </a:r>
          </a:p>
          <a:p>
            <a:r>
              <a:rPr lang="es-AR" sz="2000" dirty="0" smtClean="0"/>
              <a:t>Cubrir </a:t>
            </a:r>
            <a:r>
              <a:rPr lang="es-AR" sz="2000" dirty="0"/>
              <a:t>con vendas estériles o sábanas </a:t>
            </a:r>
            <a:r>
              <a:rPr lang="es-AR" sz="2000" dirty="0" smtClean="0"/>
              <a:t>limpias</a:t>
            </a:r>
            <a:endParaRPr lang="es-AR" sz="2000" dirty="0"/>
          </a:p>
          <a:p>
            <a:r>
              <a:rPr lang="es-AR" sz="2000" dirty="0" smtClean="0"/>
              <a:t>No </a:t>
            </a:r>
            <a:r>
              <a:rPr lang="es-AR" sz="2000" dirty="0"/>
              <a:t>aplicar hielo ni productos extraños sobre las </a:t>
            </a:r>
            <a:r>
              <a:rPr lang="es-AR" sz="2000" dirty="0" smtClean="0"/>
              <a:t>lesiones</a:t>
            </a:r>
            <a:endParaRPr lang="es-AR" sz="2000" dirty="0"/>
          </a:p>
          <a:p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80757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Fórmula de Carbajal (Galveston)</a:t>
            </a:r>
            <a:r>
              <a:rPr lang="es-AR" dirty="0"/>
              <a:t>: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sz="2800" dirty="0"/>
          </a:p>
          <a:p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Paciente pediátrico: </a:t>
            </a:r>
            <a:r>
              <a:rPr lang="es-AR" dirty="0"/>
              <a:t>considera las necesidades basales mas la concurrentes por QMD.</a:t>
            </a:r>
            <a:endParaRPr lang="es-AR" sz="2000" dirty="0"/>
          </a:p>
        </p:txBody>
      </p:sp>
      <p:sp>
        <p:nvSpPr>
          <p:cNvPr id="7" name="4 CuadroTexto"/>
          <p:cNvSpPr txBox="1"/>
          <p:nvPr/>
        </p:nvSpPr>
        <p:spPr>
          <a:xfrm>
            <a:off x="5909118" y="3149380"/>
            <a:ext cx="4329586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5000 </a:t>
            </a:r>
            <a:r>
              <a:rPr lang="fr-FR" sz="4000" dirty="0" smtClean="0"/>
              <a:t>ml * %SCQ </a:t>
            </a:r>
            <a:endParaRPr lang="fr-FR" sz="4000" dirty="0" smtClean="0"/>
          </a:p>
          <a:p>
            <a:pPr algn="ctr"/>
            <a:r>
              <a:rPr lang="fr-FR" sz="4000" dirty="0" smtClean="0"/>
              <a:t>+ </a:t>
            </a:r>
          </a:p>
          <a:p>
            <a:pPr algn="ctr"/>
            <a:r>
              <a:rPr lang="fr-FR" sz="4000" dirty="0" smtClean="0"/>
              <a:t>2000ml </a:t>
            </a:r>
            <a:r>
              <a:rPr lang="fr-FR" sz="4000" dirty="0" smtClean="0"/>
              <a:t>* SCT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084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Apariencia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00" y="2222287"/>
            <a:ext cx="10554574" cy="3636511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Tono, reactividad, respuesta ante la presencia de los padres, mirada, leguaje/llanto.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29001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Respiratorio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Ruidos </a:t>
            </a:r>
            <a:r>
              <a:rPr lang="es-ES" dirty="0" err="1" smtClean="0"/>
              <a:t>Patologicos</a:t>
            </a:r>
            <a:r>
              <a:rPr lang="es-ES" dirty="0" smtClean="0"/>
              <a:t>, signos visuales, posición anómala,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168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Circulación </a:t>
            </a:r>
            <a:r>
              <a:rPr lang="es-ES" dirty="0" err="1" smtClean="0"/>
              <a:t>Cutanea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Palidez, cianosis, perfusión </a:t>
            </a:r>
            <a:r>
              <a:rPr lang="es-ES" dirty="0" err="1" smtClean="0"/>
              <a:t>periferica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0398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Interpretación del TEP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Este proceso raramente conduce a un diagnostico especifico de la patología subyacente. </a:t>
            </a:r>
          </a:p>
          <a:p>
            <a:r>
              <a:rPr lang="es-ES" dirty="0" smtClean="0"/>
              <a:t>El objetivo es restablecer una correcta homeostasis previniendo el deterioro y la evolución a fallo cardiaco o respiratorio.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900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Actuaciones prioritarias en cada uno de los estados fisiológicos.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4413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21" y="114009"/>
            <a:ext cx="5339645" cy="65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027906"/>
            <a:ext cx="11642502" cy="45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77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66</TotalTime>
  <Words>341</Words>
  <Application>Microsoft Office PowerPoint</Application>
  <PresentationFormat>Panorámica</PresentationFormat>
  <Paragraphs>81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Century Gothic</vt:lpstr>
      <vt:lpstr>Wingdings</vt:lpstr>
      <vt:lpstr>Wingdings 2</vt:lpstr>
      <vt:lpstr>Citable</vt:lpstr>
      <vt:lpstr>Urgencias en Pediatría</vt:lpstr>
      <vt:lpstr>Triangulo de Evaluacion Pediatrica</vt:lpstr>
      <vt:lpstr>Apariencia </vt:lpstr>
      <vt:lpstr>Trabajo Respiratorio</vt:lpstr>
      <vt:lpstr>Circulación Cutanea</vt:lpstr>
      <vt:lpstr>Interpretación del TEP</vt:lpstr>
      <vt:lpstr>Actuaciones prioritarias en cada uno de los estados fisiológicos.</vt:lpstr>
      <vt:lpstr>Presentación de PowerPoint</vt:lpstr>
      <vt:lpstr>Presentación de PowerPoint</vt:lpstr>
      <vt:lpstr>Presentación de PowerPoint</vt:lpstr>
      <vt:lpstr>Presentación de PowerPoint</vt:lpstr>
      <vt:lpstr>Acceso Intraoseo</vt:lpstr>
      <vt:lpstr>Presentación de PowerPoint</vt:lpstr>
      <vt:lpstr>Taquiarritmias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MANEJO INICIAL  DEL PACIENTE PEDIÁTRICO  CON QUEMADURAS </vt:lpstr>
      <vt:lpstr>Tipos de quemaduras</vt:lpstr>
      <vt:lpstr>Áreas especiales</vt:lpstr>
      <vt:lpstr>“Reglas de los 9” Pulasky-Tennison</vt:lpstr>
      <vt:lpstr>Presentación de PowerPoint</vt:lpstr>
      <vt:lpstr>Presentación de PowerPoint</vt:lpstr>
      <vt:lpstr>Criterios de internacion</vt:lpstr>
      <vt:lpstr>Medidas sobre la quemadura </vt:lpstr>
      <vt:lpstr>Fórmula de Carbajal (Galveston):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Urgencias en Pediatría</dc:title>
  <dc:creator>Cuenta Microsoft</dc:creator>
  <cp:lastModifiedBy>Cuenta Microsoft</cp:lastModifiedBy>
  <cp:revision>7</cp:revision>
  <dcterms:created xsi:type="dcterms:W3CDTF">2024-07-09T20:36:47Z</dcterms:created>
  <dcterms:modified xsi:type="dcterms:W3CDTF">2024-07-09T21:43:05Z</dcterms:modified>
</cp:coreProperties>
</file>