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12192000" cy="6858000"/>
  <p:notesSz cx="6858000" cy="9144000"/>
  <p:embeddedFontLst>
    <p:embeddedFont>
      <p:font typeface="Calibri" panose="020F0502020204030204" pitchFamily="34" charset="0"/>
      <p:regular r:id="rId80"/>
      <p:bold r:id="rId81"/>
      <p:italic r:id="rId82"/>
      <p:boldItalic r:id="rId83"/>
    </p:embeddedFont>
    <p:embeddedFont>
      <p:font typeface="Caveat" panose="020B0604020202020204" charset="0"/>
      <p:regular r:id="rId84"/>
      <p:bold r:id="rId85"/>
    </p:embeddedFont>
    <p:embeddedFont>
      <p:font typeface="Comic Sans MS" panose="030F0702030302020204" pitchFamily="66" charset="0"/>
      <p:regular r:id="rId86"/>
      <p:bold r:id="rId87"/>
      <p:italic r:id="rId88"/>
      <p:boldItalic r:id="rId89"/>
    </p:embeddedFont>
    <p:embeddedFont>
      <p:font typeface="Lora" pitchFamily="2" charset="0"/>
      <p:regular r:id="rId90"/>
      <p:bold r:id="rId91"/>
      <p:italic r:id="rId92"/>
      <p:boldItalic r:id="rId93"/>
    </p:embeddedFont>
    <p:embeddedFont>
      <p:font typeface="Roboto" panose="02000000000000000000" pitchFamily="2" charset="0"/>
      <p:regular r:id="rId94"/>
      <p:bold r:id="rId95"/>
      <p:italic r:id="rId96"/>
      <p:boldItalic r:id="rId97"/>
    </p:embeddedFont>
    <p:embeddedFont>
      <p:font typeface="Roboto Medium" panose="02000000000000000000" pitchFamily="2" charset="0"/>
      <p:regular r:id="rId98"/>
      <p:bold r:id="rId99"/>
      <p:italic r:id="rId100"/>
      <p:boldItalic r:id="rId101"/>
    </p:embeddedFont>
    <p:embeddedFont>
      <p:font typeface="Roboto Thin" panose="02000000000000000000" pitchFamily="2"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6" roundtripDataSignature="AMtx7mgCGDxUgKXUMndHvnCUAINsTh4T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102" Type="http://schemas.openxmlformats.org/officeDocument/2006/relationships/font" Target="fonts/font23.fntdata"/><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4.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1.fntdata"/><Relationship Id="rId105"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4.fntdata"/><Relationship Id="rId8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5239eac57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215239eac57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7aaccb1b9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2e7aaccb1b9_0_1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7aaccb1b9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g2e7aaccb1b9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7aaccb1b9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2e7aaccb1b9_0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7aaccb1b9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2e7aaccb1b9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7aaccb1b9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2e7aaccb1b9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7aaccb1b9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7aaccb1b9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7aaccb1b9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e7aaccb1b9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9bb1651c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2e9bb1651c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7aaccb1b9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2e7aaccb1b9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867856fb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2e867856fb6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7aaccb1b9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2e7aaccb1b9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7aaccb1b9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2e7aaccb1b9_0_2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e7aaccb1b9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2e7aaccb1b9_0_2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7aaccb1b9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e7aaccb1b9_0_2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7aaccb1b9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e7aaccb1b9_0_2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7aaccb1b9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g2e7aaccb1b9_0_2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7aaccb1b9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2e7aaccb1b9_0_2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e7aaccb1b9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e7aaccb1b9_0_2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e7aaccb1b9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g2e7aaccb1b9_0_2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7aaccb1b9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2e7aaccb1b9_0_3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9bb1651c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2e9bb1651ce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21a800656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121a800656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21a80065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121a800656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151ba51f15_0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2151ba51f15_0_4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51ba51f15_0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g2151ba51f15_0_4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151ba51f15_0_1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2151ba51f15_0_1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151ba51f15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2151ba51f15_0_1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15239eac57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g215239eac57_0_3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151ba51f15_0_1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g2151ba51f15_0_11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7aaccb1b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g2e7aaccb1b9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15239eac57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g215239eac57_0_3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151ba51f15_0_1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2151ba51f15_0_1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151ba51f15_0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g2151ba51f15_0_4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151ba51f15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g2151ba51f15_0_4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5239eac57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g215239eac57_0_3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e7aaccb1b9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3" name="Google Shape;473;g2e7aaccb1b9_0_2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e7aaccb1b9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g2e7aaccb1b9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e7aaccb1b9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g2e7aaccb1b9_0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7aaccb1b9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2e7aaccb1b9_0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e7aaccb1b9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g2e7aaccb1b9_0_1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e7aaccb1b9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g2e7aaccb1b9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e7aaccb1b9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2e7aaccb1b9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e7aaccb1b9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9" name="Google Shape;519;g2e7aaccb1b9_0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e7aaccb1b9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5" name="Google Shape;525;g2e7aaccb1b9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e7aaccb1b9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g2e7aaccb1b9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e7aaccb1b9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7" name="Google Shape;537;g2e7aaccb1b9_0_2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e7aaccb1b9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3" name="Google Shape;543;g2e7aaccb1b9_0_2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e7aaccb1b9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1" name="Google Shape;551;g2e7aaccb1b9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121a80065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7" name="Google Shape;557;g2121a80065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e7aaccb1b9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g2e7aaccb1b9_0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7aaccb1b9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2e7aaccb1b9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121a8006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g2121a80065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e7aaccb1b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g2e7aaccb1b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e7aaccb1b9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g2e7aaccb1b9_0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121a80065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2" name="Google Shape;592;g2121a800656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121a8006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g2121a800656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15239eac57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3" name="Google Shape;673;g215239eac57_0_3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15239eac57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9" name="Google Shape;679;g215239eac57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15239eac57_0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5" name="Google Shape;685;g215239eac57_0_3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15239eac57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1" name="Google Shape;691;g215239eac57_0_3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e7aaccb1b9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g2e7aaccb1b9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7aaccb1b9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2e7aaccb1b9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15239eac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g215239eac57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15239eac57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1" name="Google Shape;711;g215239eac57_0_3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151ba51f15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8" name="Google Shape;718;g2151ba51f15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15239eac57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4" name="Google Shape;724;g215239eac57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15239eac57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g215239eac57_0_3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e867856fb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1" name="Google Shape;741;g2e867856fb6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e9bb1651c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7" name="Google Shape;747;g2e9bb1651c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e7aaccb1b9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3" name="Google Shape;753;g2e7aaccb1b9_0_2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7aaccb1b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2e7aaccb1b9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7aaccb1b9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2e7aaccb1b9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e13ef0069e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g2e13ef0069e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2e13ef0069e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2e13ef0069e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2e13ef0069e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2e13ef0069e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2e13ef0069e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2e13ef0069e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2e13ef0069e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3"/>
        <p:cNvGrpSpPr/>
        <p:nvPr/>
      </p:nvGrpSpPr>
      <p:grpSpPr>
        <a:xfrm>
          <a:off x="0" y="0"/>
          <a:ext cx="0" cy="0"/>
          <a:chOff x="0" y="0"/>
          <a:chExt cx="0" cy="0"/>
        </a:xfrm>
      </p:grpSpPr>
      <p:sp>
        <p:nvSpPr>
          <p:cNvPr id="14" name="Google Shape;14;g2e13ef0069e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g2e13ef0069e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16" name="Google Shape;16;g2e13ef0069e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g2e13ef0069e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g2e13ef0069e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2e13ef0069e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2e13ef0069e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2e13ef0069e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2e13ef0069e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2e13ef0069e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2e13ef0069e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2e13ef0069e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2e13ef0069e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2e13ef0069e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2e13ef0069e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2e13ef0069e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2e13ef0069e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2e13ef0069e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2e13ef0069e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2e13ef0069e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2e13ef0069e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2e13ef0069e_0_30"/>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2e13ef0069e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2e13ef0069e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2e13ef0069e_0_3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dk1"/>
              </a:buClr>
              <a:buSzPts val="2400"/>
              <a:buChar char="●"/>
              <a:defRPr>
                <a:solidFill>
                  <a:schemeClr val="dk1"/>
                </a:solidFill>
              </a:defRPr>
            </a:lvl1pPr>
            <a:lvl2pPr marL="914400" lvl="1" indent="-349250" algn="l">
              <a:lnSpc>
                <a:spcPct val="115000"/>
              </a:lnSpc>
              <a:spcBef>
                <a:spcPts val="0"/>
              </a:spcBef>
              <a:spcAft>
                <a:spcPts val="0"/>
              </a:spcAft>
              <a:buClr>
                <a:schemeClr val="dk1"/>
              </a:buClr>
              <a:buSzPts val="1900"/>
              <a:buChar char="○"/>
              <a:defRPr>
                <a:solidFill>
                  <a:schemeClr val="dk1"/>
                </a:solidFill>
              </a:defRPr>
            </a:lvl2pPr>
            <a:lvl3pPr marL="1371600" lvl="2" indent="-349250" algn="l">
              <a:lnSpc>
                <a:spcPct val="115000"/>
              </a:lnSpc>
              <a:spcBef>
                <a:spcPts val="0"/>
              </a:spcBef>
              <a:spcAft>
                <a:spcPts val="0"/>
              </a:spcAft>
              <a:buClr>
                <a:schemeClr val="dk1"/>
              </a:buClr>
              <a:buSzPts val="1900"/>
              <a:buChar char="■"/>
              <a:defRPr>
                <a:solidFill>
                  <a:schemeClr val="dk1"/>
                </a:solidFill>
              </a:defRPr>
            </a:lvl3pPr>
            <a:lvl4pPr marL="1828800" lvl="3" indent="-349250" algn="l">
              <a:lnSpc>
                <a:spcPct val="115000"/>
              </a:lnSpc>
              <a:spcBef>
                <a:spcPts val="0"/>
              </a:spcBef>
              <a:spcAft>
                <a:spcPts val="0"/>
              </a:spcAft>
              <a:buClr>
                <a:schemeClr val="dk1"/>
              </a:buClr>
              <a:buSzPts val="1900"/>
              <a:buChar char="●"/>
              <a:defRPr>
                <a:solidFill>
                  <a:schemeClr val="dk1"/>
                </a:solidFill>
              </a:defRPr>
            </a:lvl4pPr>
            <a:lvl5pPr marL="2286000" lvl="4" indent="-349250" algn="l">
              <a:lnSpc>
                <a:spcPct val="115000"/>
              </a:lnSpc>
              <a:spcBef>
                <a:spcPts val="0"/>
              </a:spcBef>
              <a:spcAft>
                <a:spcPts val="0"/>
              </a:spcAft>
              <a:buClr>
                <a:schemeClr val="dk1"/>
              </a:buClr>
              <a:buSzPts val="1900"/>
              <a:buChar char="○"/>
              <a:defRPr>
                <a:solidFill>
                  <a:schemeClr val="dk1"/>
                </a:solidFill>
              </a:defRPr>
            </a:lvl5pPr>
            <a:lvl6pPr marL="2743200" lvl="5" indent="-349250" algn="l">
              <a:lnSpc>
                <a:spcPct val="115000"/>
              </a:lnSpc>
              <a:spcBef>
                <a:spcPts val="0"/>
              </a:spcBef>
              <a:spcAft>
                <a:spcPts val="0"/>
              </a:spcAft>
              <a:buClr>
                <a:schemeClr val="dk1"/>
              </a:buClr>
              <a:buSzPts val="1900"/>
              <a:buChar char="■"/>
              <a:defRPr>
                <a:solidFill>
                  <a:schemeClr val="dk1"/>
                </a:solidFill>
              </a:defRPr>
            </a:lvl6pPr>
            <a:lvl7pPr marL="3200400" lvl="6" indent="-349250" algn="l">
              <a:lnSpc>
                <a:spcPct val="115000"/>
              </a:lnSpc>
              <a:spcBef>
                <a:spcPts val="0"/>
              </a:spcBef>
              <a:spcAft>
                <a:spcPts val="0"/>
              </a:spcAft>
              <a:buClr>
                <a:schemeClr val="dk1"/>
              </a:buClr>
              <a:buSzPts val="1900"/>
              <a:buChar char="●"/>
              <a:defRPr>
                <a:solidFill>
                  <a:schemeClr val="dk1"/>
                </a:solidFill>
              </a:defRPr>
            </a:lvl7pPr>
            <a:lvl8pPr marL="3657600" lvl="7" indent="-349250" algn="l">
              <a:lnSpc>
                <a:spcPct val="115000"/>
              </a:lnSpc>
              <a:spcBef>
                <a:spcPts val="0"/>
              </a:spcBef>
              <a:spcAft>
                <a:spcPts val="0"/>
              </a:spcAft>
              <a:buClr>
                <a:schemeClr val="dk1"/>
              </a:buClr>
              <a:buSzPts val="1900"/>
              <a:buChar char="○"/>
              <a:defRPr>
                <a:solidFill>
                  <a:schemeClr val="dk1"/>
                </a:solidFill>
              </a:defRPr>
            </a:lvl8pPr>
            <a:lvl9pPr marL="4114800" lvl="8" indent="-349250" algn="l">
              <a:lnSpc>
                <a:spcPct val="115000"/>
              </a:lnSpc>
              <a:spcBef>
                <a:spcPts val="0"/>
              </a:spcBef>
              <a:spcAft>
                <a:spcPts val="0"/>
              </a:spcAft>
              <a:buClr>
                <a:schemeClr val="dk1"/>
              </a:buClr>
              <a:buSzPts val="1900"/>
              <a:buChar char="■"/>
              <a:defRPr>
                <a:solidFill>
                  <a:schemeClr val="dk1"/>
                </a:solidFill>
              </a:defRPr>
            </a:lvl9pPr>
          </a:lstStyle>
          <a:p>
            <a:endParaRPr/>
          </a:p>
        </p:txBody>
      </p:sp>
      <p:sp>
        <p:nvSpPr>
          <p:cNvPr id="46" name="Google Shape;46;g2e13ef0069e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g2e13ef0069e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2e13ef0069e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endParaRPr/>
          </a:p>
        </p:txBody>
      </p:sp>
      <p:sp>
        <p:nvSpPr>
          <p:cNvPr id="8" name="Google Shape;8;g2e13ef0069e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081569" y="-470975"/>
            <a:ext cx="13437388" cy="7559999"/>
          </a:xfrm>
          <a:prstGeom prst="rect">
            <a:avLst/>
          </a:prstGeom>
          <a:noFill/>
          <a:ln>
            <a:noFill/>
          </a:ln>
        </p:spPr>
      </p:pic>
      <p:sp>
        <p:nvSpPr>
          <p:cNvPr id="61" name="Google Shape;61;p1"/>
          <p:cNvSpPr txBox="1"/>
          <p:nvPr/>
        </p:nvSpPr>
        <p:spPr>
          <a:xfrm>
            <a:off x="2331725" y="2280275"/>
            <a:ext cx="85800" cy="5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15239eac57_0_376"/>
          <p:cNvSpPr txBox="1"/>
          <p:nvPr/>
        </p:nvSpPr>
        <p:spPr>
          <a:xfrm>
            <a:off x="1021100" y="565775"/>
            <a:ext cx="10380300" cy="49206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  CONSULTAS M</a:t>
            </a:r>
            <a:r>
              <a:rPr lang="es-ES" sz="2100" b="1">
                <a:solidFill>
                  <a:schemeClr val="dk1"/>
                </a:solidFill>
              </a:rPr>
              <a:t>ÁS FRECUENTES A LOS SERVICIOS DE URGENCIAS:</a:t>
            </a:r>
            <a:endParaRPr sz="2100" b="1">
              <a:solidFill>
                <a:schemeClr val="dk1"/>
              </a:solidFill>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LLANTO E IRRITABILIDAD</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FIEBRE (SEPSIS NEONATAL)</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ICTERICIA</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VÓMITOS</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IRAB (BRONQUIOLITIS)</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OBNUBILACIÓN O LETARGO ( HIPOGLUCEMIA) </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SÍNDROME DE HIPOALIMENTACIÓN </a:t>
            </a:r>
            <a:endParaRPr sz="1700" b="1">
              <a:solidFill>
                <a:srgbClr val="FF00FF"/>
              </a:solidFill>
              <a:latin typeface="Lora"/>
              <a:ea typeface="Lora"/>
              <a:cs typeface="Lora"/>
              <a:sym typeface="Lora"/>
            </a:endParaRPr>
          </a:p>
          <a:p>
            <a:pPr marL="457200" marR="0" lvl="0" indent="-336550" algn="l" rtl="0">
              <a:lnSpc>
                <a:spcPct val="150000"/>
              </a:lnSpc>
              <a:spcBef>
                <a:spcPts val="0"/>
              </a:spcBef>
              <a:spcAft>
                <a:spcPts val="0"/>
              </a:spcAft>
              <a:buClr>
                <a:srgbClr val="FF00FF"/>
              </a:buClr>
              <a:buSzPts val="1700"/>
              <a:buFont typeface="Lora"/>
              <a:buAutoNum type="arabicPeriod"/>
            </a:pPr>
            <a:r>
              <a:rPr lang="es-ES" sz="1700" b="1">
                <a:solidFill>
                  <a:srgbClr val="FF00FF"/>
                </a:solidFill>
                <a:latin typeface="Lora"/>
                <a:ea typeface="Lora"/>
                <a:cs typeface="Lora"/>
                <a:sym typeface="Lora"/>
              </a:rPr>
              <a:t>CIANOSIS</a:t>
            </a:r>
            <a:endParaRPr sz="1700" b="1">
              <a:solidFill>
                <a:srgbClr val="FF00FF"/>
              </a:solidFill>
              <a:latin typeface="Lora"/>
              <a:ea typeface="Lora"/>
              <a:cs typeface="Lora"/>
              <a:sym typeface="Lora"/>
            </a:endParaRPr>
          </a:p>
        </p:txBody>
      </p:sp>
      <p:pic>
        <p:nvPicPr>
          <p:cNvPr id="126" name="Google Shape;126;g215239eac57_0_376"/>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e7aaccb1b9_0_182"/>
          <p:cNvSpPr txBox="1"/>
          <p:nvPr/>
        </p:nvSpPr>
        <p:spPr>
          <a:xfrm>
            <a:off x="1021100" y="120025"/>
            <a:ext cx="10380300" cy="50748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0" i="0" strike="noStrike" cap="none">
                <a:solidFill>
                  <a:schemeClr val="lt2"/>
                </a:solidFill>
                <a:latin typeface="Arial"/>
                <a:ea typeface="Arial"/>
                <a:cs typeface="Arial"/>
                <a:sym typeface="Arial"/>
              </a:rPr>
              <a:t>   </a:t>
            </a:r>
            <a:r>
              <a:rPr lang="es-ES" sz="2100" b="1">
                <a:solidFill>
                  <a:schemeClr val="dk1"/>
                </a:solidFill>
              </a:rPr>
              <a:t> </a:t>
            </a:r>
            <a:r>
              <a:rPr lang="es-ES" sz="2100" b="1" u="sng">
                <a:solidFill>
                  <a:schemeClr val="dk1"/>
                </a:solidFill>
              </a:rPr>
              <a:t>LLANTO E IRRITABILIDAD </a:t>
            </a:r>
            <a:endParaRPr sz="2100" b="1" u="sng">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1" u="sng">
              <a:solidFill>
                <a:schemeClr val="dk1"/>
              </a:solidFill>
            </a:endParaRPr>
          </a:p>
          <a:p>
            <a:pPr marL="457200" marR="0" lvl="0" indent="-336550" algn="l" rtl="0">
              <a:lnSpc>
                <a:spcPct val="15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DIFERENCIA ENTRE UN NIÑO VERDADERAMENTE </a:t>
            </a:r>
            <a:endParaRPr sz="1700" b="0" i="0" u="none" strike="noStrike" cap="none">
              <a:solidFill>
                <a:schemeClr val="dk1"/>
              </a:solidFill>
              <a:latin typeface="Arial"/>
              <a:ea typeface="Arial"/>
              <a:cs typeface="Arial"/>
              <a:sym typeface="Arial"/>
            </a:endParaRPr>
          </a:p>
          <a:p>
            <a:pPr marL="457200" marR="0" lvl="0" indent="0" algn="l" rtl="0">
              <a:lnSpc>
                <a:spcPct val="150000"/>
              </a:lnSpc>
              <a:spcBef>
                <a:spcPts val="0"/>
              </a:spcBef>
              <a:spcAft>
                <a:spcPts val="0"/>
              </a:spcAft>
              <a:buNone/>
            </a:pPr>
            <a:r>
              <a:rPr lang="es-ES" sz="1700" b="0" i="0" u="none" strike="noStrike" cap="none">
                <a:solidFill>
                  <a:schemeClr val="dk1"/>
                </a:solidFill>
                <a:latin typeface="Arial"/>
                <a:ea typeface="Arial"/>
                <a:cs typeface="Arial"/>
                <a:sym typeface="Arial"/>
              </a:rPr>
              <a:t>IRRITABLE  Y UN NIÑO QUE LLORA MÀS DE LO HABITUAL</a:t>
            </a:r>
            <a:endParaRPr sz="1700" b="0" i="0" u="none" strike="noStrike" cap="none">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ES UNA DE LAS CONSULTAS MÁS FRECUENTES</a:t>
            </a:r>
            <a:endParaRPr sz="1700" b="0" i="0" u="none" strike="noStrike" cap="none">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EL LLANTO INTENSO SE CONSIDERA UNA SEÑAL DE RELEVANCIA</a:t>
            </a:r>
            <a:endParaRPr sz="1700" b="0" i="0" u="none" strike="noStrike" cap="none">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SE DEBE DESVESTIR COMPLETAMENTE AL NEONATO IRRITABLE </a:t>
            </a:r>
            <a:endParaRPr sz="1700" b="0" i="0" u="none" strike="noStrike" cap="none">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lt2"/>
              </a:buClr>
              <a:buSzPts val="1700"/>
              <a:buFont typeface="Arial"/>
              <a:buChar char="●"/>
            </a:pPr>
            <a:r>
              <a:rPr lang="es-ES" sz="1700" b="0" i="0" u="none" strike="noStrike" cap="none">
                <a:solidFill>
                  <a:schemeClr val="dk1"/>
                </a:solidFill>
                <a:latin typeface="Arial"/>
                <a:ea typeface="Arial"/>
                <a:cs typeface="Arial"/>
                <a:sym typeface="Arial"/>
              </a:rPr>
              <a:t>DIAG. DIFERENCIAL AMPLIO</a:t>
            </a:r>
            <a:r>
              <a:rPr lang="es-ES" sz="1700" b="0" i="0" u="none" strike="noStrike" cap="none">
                <a:solidFill>
                  <a:schemeClr val="lt2"/>
                </a:solidFill>
                <a:latin typeface="Arial"/>
                <a:ea typeface="Arial"/>
                <a:cs typeface="Arial"/>
                <a:sym typeface="Arial"/>
              </a:rPr>
              <a:t> </a:t>
            </a:r>
            <a:r>
              <a:rPr lang="es-ES" sz="1700" b="0" i="0" u="none" strike="noStrike" cap="none">
                <a:solidFill>
                  <a:srgbClr val="00FF00"/>
                </a:solidFill>
                <a:latin typeface="Arial"/>
                <a:ea typeface="Arial"/>
                <a:cs typeface="Arial"/>
                <a:sym typeface="Arial"/>
              </a:rPr>
              <a:t>( MENINGITIS, SME. DEL NIÑO SACUDIDO, INF. URINARIA, ABUSO, FRACTURAS, SME DE ABSTINENCIA, SEPSIS, PATOLOGÌA GASTROINTESTINAL)</a:t>
            </a:r>
            <a:endParaRPr sz="1700" b="0" i="0" u="none" strike="noStrike" cap="none">
              <a:solidFill>
                <a:srgbClr val="00FF00"/>
              </a:solidFill>
              <a:latin typeface="Arial"/>
              <a:ea typeface="Arial"/>
              <a:cs typeface="Arial"/>
              <a:sym typeface="Arial"/>
            </a:endParaRPr>
          </a:p>
        </p:txBody>
      </p:sp>
      <p:pic>
        <p:nvPicPr>
          <p:cNvPr id="132" name="Google Shape;132;g2e7aaccb1b9_0_18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133" name="Google Shape;133;g2e7aaccb1b9_0_182"/>
          <p:cNvPicPr preferRelativeResize="0"/>
          <p:nvPr/>
        </p:nvPicPr>
        <p:blipFill>
          <a:blip r:embed="rId4">
            <a:alphaModFix/>
          </a:blip>
          <a:stretch>
            <a:fillRect/>
          </a:stretch>
        </p:blipFill>
        <p:spPr>
          <a:xfrm>
            <a:off x="8170769" y="120025"/>
            <a:ext cx="3601326" cy="2400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e7aaccb1b9_0_157"/>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500" b="1" i="0" u="none" strike="noStrike" cap="none">
                <a:solidFill>
                  <a:schemeClr val="dk1"/>
                </a:solidFill>
              </a:rPr>
              <a:t>EL LLANTO ASOCIADO A OTROS S</a:t>
            </a:r>
            <a:r>
              <a:rPr lang="es-ES" sz="2500" b="1">
                <a:solidFill>
                  <a:schemeClr val="dk1"/>
                </a:solidFill>
              </a:rPr>
              <a:t>Í</a:t>
            </a:r>
            <a:r>
              <a:rPr lang="es-ES" sz="2500" b="1" i="0" u="none" strike="noStrike" cap="none">
                <a:solidFill>
                  <a:schemeClr val="dk1"/>
                </a:solidFill>
              </a:rPr>
              <a:t>NTOMAS, JUNTO CON LA</a:t>
            </a:r>
            <a:r>
              <a:rPr lang="es-ES" sz="2500" b="1" i="0" u="sng" strike="noStrike" cap="none">
                <a:solidFill>
                  <a:schemeClr val="dk1"/>
                </a:solidFill>
              </a:rPr>
              <a:t> </a:t>
            </a:r>
            <a:r>
              <a:rPr lang="es-ES" sz="2500" b="1" i="0" u="sng" strike="noStrike" cap="none">
                <a:solidFill>
                  <a:schemeClr val="dk1"/>
                </a:solidFill>
                <a:highlight>
                  <a:srgbClr val="FF00FF"/>
                </a:highlight>
              </a:rPr>
              <a:t>DIFICULTAD</a:t>
            </a:r>
            <a:r>
              <a:rPr lang="es-ES" sz="2500" b="1" i="0" u="none" strike="noStrike" cap="none">
                <a:solidFill>
                  <a:schemeClr val="dk1"/>
                </a:solidFill>
                <a:highlight>
                  <a:srgbClr val="FF00FF"/>
                </a:highlight>
              </a:rPr>
              <a:t> </a:t>
            </a:r>
            <a:r>
              <a:rPr lang="es-ES" sz="2500" b="1" i="0" u="sng" strike="noStrike" cap="none">
                <a:solidFill>
                  <a:schemeClr val="dk1"/>
                </a:solidFill>
                <a:highlight>
                  <a:srgbClr val="FF00FF"/>
                </a:highlight>
              </a:rPr>
              <a:t>PARA ALIMENTARSE</a:t>
            </a:r>
            <a:r>
              <a:rPr lang="es-ES" sz="2500" b="1" i="0" u="none" strike="noStrike" cap="none">
                <a:solidFill>
                  <a:schemeClr val="dk1"/>
                </a:solidFill>
              </a:rPr>
              <a:t> Y LA FALTA DE GANANCIA DE PESO SON SIGNOS DE ALARMA</a:t>
            </a:r>
            <a:endParaRPr sz="2500" b="1" i="0" u="none" strike="noStrike" cap="none">
              <a:solidFill>
                <a:schemeClr val="dk1"/>
              </a:solidFill>
            </a:endParaRPr>
          </a:p>
        </p:txBody>
      </p:sp>
      <p:pic>
        <p:nvPicPr>
          <p:cNvPr id="139" name="Google Shape;139;g2e7aaccb1b9_0_15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e7aaccb1b9_0_233"/>
          <p:cNvSpPr txBox="1"/>
          <p:nvPr/>
        </p:nvSpPr>
        <p:spPr>
          <a:xfrm>
            <a:off x="1021100" y="0"/>
            <a:ext cx="10380300" cy="570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                                              </a:t>
            </a:r>
            <a:r>
              <a:rPr lang="es-ES" sz="2100" b="1" i="0" u="sng" strike="noStrike" cap="none">
                <a:solidFill>
                  <a:schemeClr val="dk1"/>
                </a:solidFill>
              </a:rPr>
              <a:t>LLANTO E IRRITABILIDAD</a:t>
            </a:r>
            <a:endParaRPr sz="2100" b="1" i="0" u="sng"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700" b="1" i="0" u="sng" strike="noStrike" cap="none">
                <a:solidFill>
                  <a:schemeClr val="dk1"/>
                </a:solidFill>
              </a:rPr>
              <a:t>C</a:t>
            </a:r>
            <a:r>
              <a:rPr lang="es-ES" sz="1700" b="1" u="sng">
                <a:solidFill>
                  <a:schemeClr val="dk1"/>
                </a:solidFill>
              </a:rPr>
              <a:t>Ó</a:t>
            </a:r>
            <a:r>
              <a:rPr lang="es-ES" sz="1700" b="1" i="0" u="sng" strike="noStrike" cap="none">
                <a:solidFill>
                  <a:schemeClr val="dk1"/>
                </a:solidFill>
              </a:rPr>
              <a:t>LICO DEL LACTANTE:</a:t>
            </a:r>
            <a:r>
              <a:rPr lang="es-ES" sz="2100" b="0" i="0" u="none" strike="noStrike" cap="none">
                <a:solidFill>
                  <a:schemeClr val="lt2"/>
                </a:solidFill>
                <a:latin typeface="Arial"/>
                <a:ea typeface="Arial"/>
                <a:cs typeface="Arial"/>
                <a:sym typeface="Arial"/>
              </a:rPr>
              <a:t> </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LLANTO PAROX</a:t>
            </a:r>
            <a:r>
              <a:rPr lang="es-ES" sz="1600">
                <a:solidFill>
                  <a:schemeClr val="lt2"/>
                </a:solidFill>
              </a:rPr>
              <a:t>Í</a:t>
            </a:r>
            <a:r>
              <a:rPr lang="es-ES" sz="1600" b="0" i="0" u="none" strike="noStrike" cap="none">
                <a:solidFill>
                  <a:schemeClr val="lt2"/>
                </a:solidFill>
                <a:latin typeface="Arial"/>
                <a:ea typeface="Arial"/>
                <a:cs typeface="Arial"/>
                <a:sym typeface="Arial"/>
              </a:rPr>
              <a:t>STICO Y EXCESIVO</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2º SEM DE VIDA Y HASTA 3-4  MESES</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VESPERTINOS</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SIN CAUSA IDENTIFICABLE</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INCONSOLABLE</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SE PUEDE ASOCIAR A DISTENSI</a:t>
            </a:r>
            <a:r>
              <a:rPr lang="es-ES" sz="1600">
                <a:solidFill>
                  <a:schemeClr val="lt2"/>
                </a:solidFill>
              </a:rPr>
              <a:t>Ó</a:t>
            </a:r>
            <a:r>
              <a:rPr lang="es-ES" sz="1600" b="0" i="0" u="none" strike="noStrike" cap="none">
                <a:solidFill>
                  <a:schemeClr val="lt2"/>
                </a:solidFill>
                <a:latin typeface="Arial"/>
                <a:ea typeface="Arial"/>
                <a:cs typeface="Arial"/>
                <a:sym typeface="Arial"/>
              </a:rPr>
              <a:t>N ABDOMINAL Y  MOVIMIENTOS DE FLEXI</a:t>
            </a:r>
            <a:r>
              <a:rPr lang="es-ES" sz="1600">
                <a:solidFill>
                  <a:schemeClr val="lt2"/>
                </a:solidFill>
              </a:rPr>
              <a:t>Ó</a:t>
            </a:r>
            <a:r>
              <a:rPr lang="es-ES" sz="1600" b="0" i="0" u="none" strike="noStrike" cap="none">
                <a:solidFill>
                  <a:schemeClr val="lt2"/>
                </a:solidFill>
                <a:latin typeface="Arial"/>
                <a:ea typeface="Arial"/>
                <a:cs typeface="Arial"/>
                <a:sym typeface="Arial"/>
              </a:rPr>
              <a:t>N DE PIERNAS SOBRE ABDOMEN</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NO HAY EVIDENCIA DE FALLA DE CRECIMIENTO, FIEBRE O ALGUNA ENFERMEDAD CON APARIENCIA SANA </a:t>
            </a:r>
            <a:endParaRPr sz="1600" b="0" i="0" u="none" strike="noStrike" cap="none">
              <a:solidFill>
                <a:schemeClr val="lt2"/>
              </a:solidFill>
              <a:latin typeface="Arial"/>
              <a:ea typeface="Arial"/>
              <a:cs typeface="Arial"/>
              <a:sym typeface="Arial"/>
            </a:endParaRPr>
          </a:p>
          <a:p>
            <a:pPr marL="457200" marR="0" lvl="0" indent="-330200" algn="l" rtl="0">
              <a:lnSpc>
                <a:spcPct val="150000"/>
              </a:lnSpc>
              <a:spcBef>
                <a:spcPts val="0"/>
              </a:spcBef>
              <a:spcAft>
                <a:spcPts val="0"/>
              </a:spcAft>
              <a:buClr>
                <a:schemeClr val="lt2"/>
              </a:buClr>
              <a:buSzPts val="1600"/>
              <a:buFont typeface="Arial"/>
              <a:buChar char="●"/>
            </a:pPr>
            <a:r>
              <a:rPr lang="es-ES" sz="1600" b="0" i="0" u="none" strike="noStrike" cap="none">
                <a:solidFill>
                  <a:schemeClr val="lt2"/>
                </a:solidFill>
                <a:latin typeface="Arial"/>
                <a:ea typeface="Arial"/>
                <a:cs typeface="Arial"/>
                <a:sym typeface="Arial"/>
              </a:rPr>
              <a:t>TRATAMIENTOS CON RESULTADOS NO CONCLUYENTES. </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s-ES" sz="1600" b="0" i="0" u="none" strike="noStrike" cap="none">
                <a:solidFill>
                  <a:srgbClr val="00FF00"/>
                </a:solidFill>
                <a:latin typeface="Arial"/>
                <a:ea typeface="Arial"/>
                <a:cs typeface="Arial"/>
                <a:sym typeface="Arial"/>
              </a:rPr>
              <a:t>TAL VEZ LA MEJOR INTERVENCI</a:t>
            </a:r>
            <a:r>
              <a:rPr lang="es-ES" sz="1600">
                <a:solidFill>
                  <a:srgbClr val="00FF00"/>
                </a:solidFill>
              </a:rPr>
              <a:t>Ó</a:t>
            </a:r>
            <a:r>
              <a:rPr lang="es-ES" sz="1600" b="0" i="0" u="none" strike="noStrike" cap="none">
                <a:solidFill>
                  <a:srgbClr val="00FF00"/>
                </a:solidFill>
                <a:latin typeface="Arial"/>
                <a:ea typeface="Arial"/>
                <a:cs typeface="Arial"/>
                <a:sym typeface="Arial"/>
              </a:rPr>
              <a:t>N ES INFORMAR CON SEGURIDAD, TRANQUILIDAD Y DE FORMA CORRECTA. .</a:t>
            </a:r>
            <a:r>
              <a:rPr lang="es-ES" sz="1600">
                <a:solidFill>
                  <a:srgbClr val="00FF00"/>
                </a:solidFill>
              </a:rPr>
              <a:t>”</a:t>
            </a:r>
            <a:r>
              <a:rPr lang="es-ES" sz="1600" b="0" i="0" u="none" strike="noStrike" cap="none">
                <a:solidFill>
                  <a:srgbClr val="00FF00"/>
                </a:solidFill>
                <a:latin typeface="Arial"/>
                <a:ea typeface="Arial"/>
                <a:cs typeface="Arial"/>
                <a:sym typeface="Arial"/>
              </a:rPr>
              <a:t> EL NIÑO  ES SANO</a:t>
            </a:r>
            <a:r>
              <a:rPr lang="es-ES" sz="1600">
                <a:solidFill>
                  <a:srgbClr val="00FF00"/>
                </a:solidFill>
              </a:rPr>
              <a:t> “</a:t>
            </a:r>
            <a:endParaRPr sz="1600" b="0" i="0" u="none" strike="noStrike" cap="none">
              <a:solidFill>
                <a:srgbClr val="00FF00"/>
              </a:solidFill>
              <a:latin typeface="Arial"/>
              <a:ea typeface="Arial"/>
              <a:cs typeface="Arial"/>
              <a:sym typeface="Arial"/>
            </a:endParaRPr>
          </a:p>
        </p:txBody>
      </p:sp>
      <p:pic>
        <p:nvPicPr>
          <p:cNvPr id="145" name="Google Shape;145;g2e7aaccb1b9_0_233"/>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146" name="Google Shape;146;g2e7aaccb1b9_0_233"/>
          <p:cNvPicPr preferRelativeResize="0"/>
          <p:nvPr/>
        </p:nvPicPr>
        <p:blipFill>
          <a:blip r:embed="rId4">
            <a:alphaModFix/>
          </a:blip>
          <a:stretch>
            <a:fillRect/>
          </a:stretch>
        </p:blipFill>
        <p:spPr>
          <a:xfrm>
            <a:off x="6204925" y="1026375"/>
            <a:ext cx="5053965"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e7aaccb1b9_0_127"/>
          <p:cNvSpPr txBox="1"/>
          <p:nvPr/>
        </p:nvSpPr>
        <p:spPr>
          <a:xfrm>
            <a:off x="1021100" y="120025"/>
            <a:ext cx="10380300" cy="557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600" b="1" i="0" u="none" strike="noStrike" cap="none">
                <a:solidFill>
                  <a:schemeClr val="dk1"/>
                </a:solidFill>
              </a:rPr>
              <a:t>  </a:t>
            </a:r>
            <a:r>
              <a:rPr lang="es-ES" sz="2600" b="1" i="0" u="sng" strike="noStrike" cap="none">
                <a:solidFill>
                  <a:schemeClr val="dk1"/>
                </a:solidFill>
              </a:rPr>
              <a:t>FIEBRE</a:t>
            </a:r>
            <a:r>
              <a:rPr lang="es-ES" sz="2600" b="1" i="0" u="none" strike="noStrike" cap="none">
                <a:solidFill>
                  <a:schemeClr val="dk1"/>
                </a:solidFill>
              </a:rPr>
              <a:t> </a:t>
            </a:r>
            <a:endParaRPr sz="26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dk1"/>
                </a:solidFill>
                <a:latin typeface="Arial"/>
                <a:ea typeface="Arial"/>
                <a:cs typeface="Arial"/>
                <a:sym typeface="Arial"/>
              </a:rPr>
              <a:t>TEMPERATURA MAYOR O IGUAL A 38 ºC </a:t>
            </a:r>
            <a:endParaRPr sz="2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u="sng">
                <a:solidFill>
                  <a:schemeClr val="dk1"/>
                </a:solidFill>
              </a:rPr>
              <a:t>CAUSAS</a:t>
            </a:r>
            <a:r>
              <a:rPr lang="es-ES" sz="2100">
                <a:solidFill>
                  <a:schemeClr val="dk1"/>
                </a:solidFill>
              </a:rPr>
              <a:t>:</a:t>
            </a:r>
            <a:endParaRPr sz="2100">
              <a:solidFill>
                <a:schemeClr val="dk1"/>
              </a:solidFill>
            </a:endParaRPr>
          </a:p>
          <a:p>
            <a:pPr marL="457200" marR="0" lvl="0" indent="-361950" algn="l" rtl="0">
              <a:lnSpc>
                <a:spcPct val="150000"/>
              </a:lnSpc>
              <a:spcBef>
                <a:spcPts val="0"/>
              </a:spcBef>
              <a:spcAft>
                <a:spcPts val="0"/>
              </a:spcAft>
              <a:buClr>
                <a:schemeClr val="dk1"/>
              </a:buClr>
              <a:buSzPts val="2100"/>
              <a:buFont typeface="Arial"/>
              <a:buChar char="●"/>
            </a:pPr>
            <a:r>
              <a:rPr lang="es-ES" sz="2100" b="0" i="0" u="none" strike="noStrike" cap="none">
                <a:solidFill>
                  <a:schemeClr val="dk1"/>
                </a:solidFill>
                <a:latin typeface="Arial"/>
                <a:ea typeface="Arial"/>
                <a:cs typeface="Arial"/>
                <a:sym typeface="Arial"/>
              </a:rPr>
              <a:t>SOBREABRIGO</a:t>
            </a:r>
            <a:endParaRPr sz="2100" b="0" i="0" u="none" strike="noStrike" cap="none">
              <a:solidFill>
                <a:schemeClr val="dk1"/>
              </a:solidFill>
              <a:latin typeface="Arial"/>
              <a:ea typeface="Arial"/>
              <a:cs typeface="Arial"/>
              <a:sym typeface="Arial"/>
            </a:endParaRPr>
          </a:p>
          <a:p>
            <a:pPr marL="457200" marR="0" lvl="0" indent="-361950" algn="l" rtl="0">
              <a:lnSpc>
                <a:spcPct val="150000"/>
              </a:lnSpc>
              <a:spcBef>
                <a:spcPts val="0"/>
              </a:spcBef>
              <a:spcAft>
                <a:spcPts val="0"/>
              </a:spcAft>
              <a:buClr>
                <a:schemeClr val="dk1"/>
              </a:buClr>
              <a:buSzPts val="2100"/>
              <a:buFont typeface="Arial"/>
              <a:buChar char="●"/>
            </a:pPr>
            <a:r>
              <a:rPr lang="es-ES" sz="2100" b="0" i="0" u="none" strike="noStrike" cap="none">
                <a:solidFill>
                  <a:schemeClr val="dk1"/>
                </a:solidFill>
                <a:latin typeface="Arial"/>
                <a:ea typeface="Arial"/>
                <a:cs typeface="Arial"/>
                <a:sym typeface="Arial"/>
              </a:rPr>
              <a:t>DESHIDRATACIÓN ( 2-3 DÌA) </a:t>
            </a:r>
            <a:endParaRPr sz="2100" b="0" i="0" u="none" strike="noStrike" cap="none">
              <a:solidFill>
                <a:schemeClr val="dk1"/>
              </a:solidFill>
              <a:latin typeface="Arial"/>
              <a:ea typeface="Arial"/>
              <a:cs typeface="Arial"/>
              <a:sym typeface="Arial"/>
            </a:endParaRPr>
          </a:p>
          <a:p>
            <a:pPr marL="457200" marR="0" lvl="0" indent="-361950" algn="l" rtl="0">
              <a:lnSpc>
                <a:spcPct val="150000"/>
              </a:lnSpc>
              <a:spcBef>
                <a:spcPts val="0"/>
              </a:spcBef>
              <a:spcAft>
                <a:spcPts val="0"/>
              </a:spcAft>
              <a:buClr>
                <a:schemeClr val="dk1"/>
              </a:buClr>
              <a:buSzPts val="2100"/>
              <a:buFont typeface="Arial"/>
              <a:buChar char="●"/>
            </a:pPr>
            <a:r>
              <a:rPr lang="es-ES" sz="2100" b="0" i="0" u="none" strike="noStrike" cap="none">
                <a:solidFill>
                  <a:schemeClr val="dk1"/>
                </a:solidFill>
                <a:latin typeface="Arial"/>
                <a:ea typeface="Arial"/>
                <a:cs typeface="Arial"/>
                <a:sym typeface="Arial"/>
              </a:rPr>
              <a:t>INFECCIÒN   </a:t>
            </a:r>
            <a:endParaRPr sz="2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600">
              <a:solidFill>
                <a:srgbClr val="FF0000"/>
              </a:solidFill>
            </a:endParaRPr>
          </a:p>
          <a:p>
            <a:pPr marL="0" marR="0" lvl="0" indent="0" algn="l" rtl="0">
              <a:lnSpc>
                <a:spcPct val="150000"/>
              </a:lnSpc>
              <a:spcBef>
                <a:spcPts val="0"/>
              </a:spcBef>
              <a:spcAft>
                <a:spcPts val="0"/>
              </a:spcAft>
              <a:buClr>
                <a:srgbClr val="000000"/>
              </a:buClr>
              <a:buSzPts val="1600"/>
              <a:buFont typeface="Arial"/>
              <a:buNone/>
            </a:pPr>
            <a:r>
              <a:rPr lang="es-ES" sz="1700" b="1" i="0" u="none" strike="noStrike" cap="none">
                <a:solidFill>
                  <a:srgbClr val="FF0000"/>
                </a:solidFill>
              </a:rPr>
              <a:t>S</a:t>
            </a:r>
            <a:r>
              <a:rPr lang="es-ES" sz="1700" b="1">
                <a:solidFill>
                  <a:srgbClr val="FF0000"/>
                </a:solidFill>
              </a:rPr>
              <a:t>Ó</a:t>
            </a:r>
            <a:r>
              <a:rPr lang="es-ES" sz="1700" b="1" i="0" u="none" strike="noStrike" cap="none">
                <a:solidFill>
                  <a:srgbClr val="FF0000"/>
                </a:solidFill>
              </a:rPr>
              <a:t>LO EL 50 % DE LOS RECI</a:t>
            </a:r>
            <a:r>
              <a:rPr lang="es-ES" sz="1700" b="1">
                <a:solidFill>
                  <a:srgbClr val="FF0000"/>
                </a:solidFill>
              </a:rPr>
              <a:t>É</a:t>
            </a:r>
            <a:r>
              <a:rPr lang="es-ES" sz="1700" b="1" i="0" u="none" strike="noStrike" cap="none">
                <a:solidFill>
                  <a:srgbClr val="FF0000"/>
                </a:solidFill>
              </a:rPr>
              <a:t>N NACIDOS INFECTADOS PRESENTAN TEMPERATURA AXILAR  MAYOR A 37,8 ºC. </a:t>
            </a:r>
            <a:endParaRPr sz="1700" b="1" i="0" u="none" strike="noStrike" cap="none">
              <a:solidFill>
                <a:srgbClr val="FF0000"/>
              </a:solidFill>
            </a:endParaRPr>
          </a:p>
          <a:p>
            <a:pPr marL="0" marR="0" lvl="0" indent="0" algn="l" rtl="0">
              <a:lnSpc>
                <a:spcPct val="150000"/>
              </a:lnSpc>
              <a:spcBef>
                <a:spcPts val="0"/>
              </a:spcBef>
              <a:spcAft>
                <a:spcPts val="0"/>
              </a:spcAft>
              <a:buClr>
                <a:srgbClr val="000000"/>
              </a:buClr>
              <a:buSzPts val="1600"/>
              <a:buFont typeface="Arial"/>
              <a:buNone/>
            </a:pPr>
            <a:r>
              <a:rPr lang="es-ES" sz="1700" b="1" i="0" u="none" strike="noStrike" cap="none">
                <a:solidFill>
                  <a:srgbClr val="FF0000"/>
                </a:solidFill>
              </a:rPr>
              <a:t>LA PRESENCIA DE FIEBRE EN LOS NEONATOS NO SIEMPRE SIGNIFICA INFEC</a:t>
            </a:r>
            <a:r>
              <a:rPr lang="es-ES" sz="1700" b="1">
                <a:solidFill>
                  <a:srgbClr val="FF0000"/>
                </a:solidFill>
              </a:rPr>
              <a:t>CIÓ</a:t>
            </a:r>
            <a:r>
              <a:rPr lang="es-ES" sz="1700" b="1" i="0" u="none" strike="noStrike" cap="none">
                <a:solidFill>
                  <a:srgbClr val="FF0000"/>
                </a:solidFill>
              </a:rPr>
              <a:t>N, PERO SI LA FIEBRE DURA M</a:t>
            </a:r>
            <a:r>
              <a:rPr lang="es-ES" sz="1700" b="1">
                <a:solidFill>
                  <a:srgbClr val="FF0000"/>
                </a:solidFill>
              </a:rPr>
              <a:t>Á</a:t>
            </a:r>
            <a:r>
              <a:rPr lang="es-ES" sz="1700" b="1" i="0" u="none" strike="noStrike" cap="none">
                <a:solidFill>
                  <a:srgbClr val="FF0000"/>
                </a:solidFill>
              </a:rPr>
              <a:t>S DE 1 HORA ES M</a:t>
            </a:r>
            <a:r>
              <a:rPr lang="es-ES" sz="1700" b="1">
                <a:solidFill>
                  <a:srgbClr val="FF0000"/>
                </a:solidFill>
              </a:rPr>
              <a:t>Á</a:t>
            </a:r>
            <a:r>
              <a:rPr lang="es-ES" sz="1700" b="1" i="0" u="none" strike="noStrike" cap="none">
                <a:solidFill>
                  <a:srgbClr val="FF0000"/>
                </a:solidFill>
              </a:rPr>
              <a:t>S PROBABLE QUE SE DEBA A DICHA </a:t>
            </a:r>
            <a:r>
              <a:rPr lang="es-ES" sz="1700" b="1">
                <a:solidFill>
                  <a:srgbClr val="FF0000"/>
                </a:solidFill>
              </a:rPr>
              <a:t>ETIOLOGÍA</a:t>
            </a:r>
            <a:r>
              <a:rPr lang="es-ES" sz="1700" b="1" i="0" u="none" strike="noStrike" cap="none">
                <a:solidFill>
                  <a:srgbClr val="FF0000"/>
                </a:solidFill>
              </a:rPr>
              <a:t> </a:t>
            </a:r>
            <a:endParaRPr sz="1700" b="1" i="0" u="none" strike="noStrike" cap="none">
              <a:solidFill>
                <a:srgbClr val="FF0000"/>
              </a:solidFill>
            </a:endParaRPr>
          </a:p>
        </p:txBody>
      </p:sp>
      <p:pic>
        <p:nvPicPr>
          <p:cNvPr id="152" name="Google Shape;152;g2e7aaccb1b9_0_127"/>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153" name="Google Shape;153;g2e7aaccb1b9_0_127"/>
          <p:cNvPicPr preferRelativeResize="0"/>
          <p:nvPr/>
        </p:nvPicPr>
        <p:blipFill>
          <a:blip r:embed="rId4">
            <a:alphaModFix/>
          </a:blip>
          <a:stretch>
            <a:fillRect/>
          </a:stretch>
        </p:blipFill>
        <p:spPr>
          <a:xfrm>
            <a:off x="7743800" y="991900"/>
            <a:ext cx="3657600" cy="26517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e7aaccb1b9_0_122"/>
          <p:cNvSpPr txBox="1"/>
          <p:nvPr/>
        </p:nvSpPr>
        <p:spPr>
          <a:xfrm>
            <a:off x="905850" y="465925"/>
            <a:ext cx="10380300" cy="40806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2600" b="0" i="0" u="sng" strike="noStrike" cap="none">
                <a:solidFill>
                  <a:schemeClr val="dk1"/>
                </a:solidFill>
                <a:latin typeface="Arial"/>
                <a:ea typeface="Arial"/>
                <a:cs typeface="Arial"/>
                <a:sym typeface="Arial"/>
              </a:rPr>
              <a:t>FIEBRE</a:t>
            </a: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b="1" i="0" u="sng" strike="noStrike" cap="none">
                <a:solidFill>
                  <a:srgbClr val="E06666"/>
                </a:solidFill>
              </a:rPr>
              <a:t>SEPSIS NEONATAL</a:t>
            </a:r>
            <a:r>
              <a:rPr lang="es-ES" sz="2100" b="0" i="0" u="none" strike="noStrike" cap="none">
                <a:solidFill>
                  <a:srgbClr val="E06666"/>
                </a:solidFill>
                <a:latin typeface="Arial"/>
                <a:ea typeface="Arial"/>
                <a:cs typeface="Arial"/>
                <a:sym typeface="Arial"/>
              </a:rPr>
              <a:t> :</a:t>
            </a:r>
            <a:endParaRPr sz="2100" b="0" i="0" u="none" strike="noStrike" cap="none">
              <a:solidFill>
                <a:srgbClr val="E06666"/>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i="0" u="none" strike="noStrike" cap="none">
                <a:solidFill>
                  <a:schemeClr val="lt2"/>
                </a:solidFill>
              </a:rPr>
              <a:t>SE DEFINE COMO UN S</a:t>
            </a:r>
            <a:r>
              <a:rPr lang="es-ES" sz="2100">
                <a:solidFill>
                  <a:schemeClr val="lt2"/>
                </a:solidFill>
              </a:rPr>
              <a:t>Í</a:t>
            </a:r>
            <a:r>
              <a:rPr lang="es-ES" sz="2100" i="0" u="none" strike="noStrike" cap="none">
                <a:solidFill>
                  <a:schemeClr val="lt2"/>
                </a:solidFill>
              </a:rPr>
              <a:t>NDROME CL</a:t>
            </a:r>
            <a:r>
              <a:rPr lang="es-ES" sz="2100">
                <a:solidFill>
                  <a:schemeClr val="lt2"/>
                </a:solidFill>
              </a:rPr>
              <a:t>Í</a:t>
            </a:r>
            <a:r>
              <a:rPr lang="es-ES" sz="2100" i="0" u="none" strike="noStrike" cap="none">
                <a:solidFill>
                  <a:schemeClr val="lt2"/>
                </a:solidFill>
              </a:rPr>
              <a:t>NICO CARACTERIZADO POR UN CONJUNTO DE SIGNOS Y S</a:t>
            </a:r>
            <a:r>
              <a:rPr lang="es-ES" sz="2100">
                <a:solidFill>
                  <a:schemeClr val="lt2"/>
                </a:solidFill>
              </a:rPr>
              <a:t>Í</a:t>
            </a:r>
            <a:r>
              <a:rPr lang="es-ES" sz="2100" i="0" u="none" strike="noStrike" cap="none">
                <a:solidFill>
                  <a:schemeClr val="lt2"/>
                </a:solidFill>
              </a:rPr>
              <a:t>NTOMAS DE INFECCI</a:t>
            </a:r>
            <a:r>
              <a:rPr lang="es-ES" sz="2100">
                <a:solidFill>
                  <a:schemeClr val="lt2"/>
                </a:solidFill>
              </a:rPr>
              <a:t>Ó</a:t>
            </a:r>
            <a:r>
              <a:rPr lang="es-ES" sz="2100" i="0" u="none" strike="noStrike" cap="none">
                <a:solidFill>
                  <a:schemeClr val="lt2"/>
                </a:solidFill>
              </a:rPr>
              <a:t>N, EN UN NIÑO MENOR DE 28 D</a:t>
            </a:r>
            <a:r>
              <a:rPr lang="es-ES" sz="2100">
                <a:solidFill>
                  <a:schemeClr val="lt2"/>
                </a:solidFill>
              </a:rPr>
              <a:t>Í</a:t>
            </a:r>
            <a:r>
              <a:rPr lang="es-ES" sz="2100" i="0" u="none" strike="noStrike" cap="none">
                <a:solidFill>
                  <a:schemeClr val="lt2"/>
                </a:solidFill>
              </a:rPr>
              <a:t>AS.</a:t>
            </a:r>
            <a:endParaRPr sz="2100" i="0" u="none" strike="noStrike" cap="none">
              <a:solidFill>
                <a:schemeClr val="lt2"/>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1600" b="1" i="0" u="none" strike="noStrike" cap="none">
                <a:solidFill>
                  <a:schemeClr val="lt2"/>
                </a:solidFill>
              </a:rPr>
              <a:t>PUEDE SER </a:t>
            </a:r>
            <a:r>
              <a:rPr lang="es-ES" sz="1600" b="1" i="0" u="none" strike="noStrike" cap="none">
                <a:solidFill>
                  <a:srgbClr val="E06666"/>
                </a:solidFill>
              </a:rPr>
              <a:t>BACTERIANA</a:t>
            </a:r>
            <a:r>
              <a:rPr lang="es-ES" sz="1600" b="1" i="0" u="none" strike="noStrike" cap="none">
                <a:solidFill>
                  <a:schemeClr val="lt2"/>
                </a:solidFill>
              </a:rPr>
              <a:t>, VIRAL O F</a:t>
            </a:r>
            <a:r>
              <a:rPr lang="es-ES" sz="1600" b="1">
                <a:solidFill>
                  <a:schemeClr val="lt2"/>
                </a:solidFill>
              </a:rPr>
              <a:t>Ú</a:t>
            </a:r>
            <a:r>
              <a:rPr lang="es-ES" sz="1600" b="1" i="0" u="none" strike="noStrike" cap="none">
                <a:solidFill>
                  <a:schemeClr val="lt2"/>
                </a:solidFill>
              </a:rPr>
              <a:t>NGICA Y SE ASOCIA A CAMBIOS </a:t>
            </a:r>
            <a:r>
              <a:rPr lang="es-ES" sz="1600" b="1">
                <a:solidFill>
                  <a:schemeClr val="lt2"/>
                </a:solidFill>
              </a:rPr>
              <a:t>HEMODINÁMICOS</a:t>
            </a:r>
            <a:r>
              <a:rPr lang="es-ES" sz="1600" b="1" i="0" u="none" strike="noStrike" cap="none">
                <a:solidFill>
                  <a:schemeClr val="lt2"/>
                </a:solidFill>
              </a:rPr>
              <a:t> Y OTRAS MANIFESTACIONES CL</a:t>
            </a:r>
            <a:r>
              <a:rPr lang="es-ES" sz="1600" b="1">
                <a:solidFill>
                  <a:schemeClr val="lt2"/>
                </a:solidFill>
              </a:rPr>
              <a:t>Í</a:t>
            </a:r>
            <a:r>
              <a:rPr lang="es-ES" sz="1600" b="1" i="0" u="none" strike="noStrike" cap="none">
                <a:solidFill>
                  <a:schemeClr val="lt2"/>
                </a:solidFill>
              </a:rPr>
              <a:t>NICAS, SIENDO LA PRINCIPAL CAUSA DE COMPLICACIONES Y FALLECIMIENTO</a:t>
            </a:r>
            <a:endParaRPr sz="1600" b="1" i="0" u="none" strike="noStrike" cap="none">
              <a:solidFill>
                <a:schemeClr val="lt2"/>
              </a:solidFill>
            </a:endParaRPr>
          </a:p>
          <a:p>
            <a:pPr marL="0" marR="0" lvl="0" indent="0" algn="l" rtl="0">
              <a:lnSpc>
                <a:spcPct val="150000"/>
              </a:lnSpc>
              <a:spcBef>
                <a:spcPts val="0"/>
              </a:spcBef>
              <a:spcAft>
                <a:spcPts val="0"/>
              </a:spcAft>
              <a:buClr>
                <a:srgbClr val="4A4A63"/>
              </a:buClr>
              <a:buSzPts val="1600"/>
              <a:buFont typeface="Arial"/>
              <a:buNone/>
            </a:pPr>
            <a:endParaRPr sz="2100" b="0" i="0" u="none" strike="noStrike" cap="none">
              <a:solidFill>
                <a:schemeClr val="lt2"/>
              </a:solidFill>
              <a:latin typeface="Arial"/>
              <a:ea typeface="Arial"/>
              <a:cs typeface="Arial"/>
              <a:sym typeface="Arial"/>
            </a:endParaRPr>
          </a:p>
        </p:txBody>
      </p:sp>
      <p:pic>
        <p:nvPicPr>
          <p:cNvPr id="159" name="Google Shape;159;g2e7aaccb1b9_0_12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160" name="Google Shape;160;g2e7aaccb1b9_0_122"/>
          <p:cNvPicPr preferRelativeResize="0"/>
          <p:nvPr/>
        </p:nvPicPr>
        <p:blipFill>
          <a:blip r:embed="rId4">
            <a:alphaModFix/>
          </a:blip>
          <a:stretch>
            <a:fillRect/>
          </a:stretch>
        </p:blipFill>
        <p:spPr>
          <a:xfrm>
            <a:off x="4786300" y="3997063"/>
            <a:ext cx="2619375"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7aaccb1b9_0_177"/>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1600" b="0" i="0" u="none" strike="noStrike" cap="none">
                <a:solidFill>
                  <a:srgbClr val="E06666"/>
                </a:solidFill>
                <a:latin typeface="Arial"/>
                <a:ea typeface="Arial"/>
                <a:cs typeface="Arial"/>
                <a:sym typeface="Arial"/>
              </a:rPr>
              <a:t> </a:t>
            </a:r>
            <a:r>
              <a:rPr lang="es-ES" sz="2100" b="1" i="0" u="none" strike="noStrike" cap="none">
                <a:solidFill>
                  <a:srgbClr val="E06666"/>
                </a:solidFill>
              </a:rPr>
              <a:t>SEPSIS NEONATAL</a:t>
            </a:r>
            <a:endParaRPr sz="2100" b="1" i="0" u="none" strike="noStrike" cap="none">
              <a:solidFill>
                <a:srgbClr val="E06666"/>
              </a:solidFill>
            </a:endParaRPr>
          </a:p>
          <a:p>
            <a:pPr marL="0" marR="0" lvl="0" indent="0" algn="l" rtl="0">
              <a:lnSpc>
                <a:spcPct val="150000"/>
              </a:lnSpc>
              <a:spcBef>
                <a:spcPts val="0"/>
              </a:spcBef>
              <a:spcAft>
                <a:spcPts val="0"/>
              </a:spcAft>
              <a:buClr>
                <a:srgbClr val="4A4A63"/>
              </a:buClr>
              <a:buSzPts val="1600"/>
              <a:buFont typeface="Arial"/>
              <a:buNone/>
            </a:pPr>
            <a:endParaRPr sz="2100" b="1" u="sng">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sng" strike="noStrike" cap="none">
                <a:solidFill>
                  <a:schemeClr val="dk1"/>
                </a:solidFill>
              </a:rPr>
              <a:t>FACTORES DE RIESGO</a:t>
            </a:r>
            <a:r>
              <a:rPr lang="es-ES" sz="2100" b="0" i="0" u="none" strike="noStrike" cap="none">
                <a:solidFill>
                  <a:schemeClr val="lt2"/>
                </a:solidFill>
                <a:latin typeface="Arial"/>
                <a:ea typeface="Arial"/>
                <a:cs typeface="Arial"/>
                <a:sym typeface="Arial"/>
              </a:rPr>
              <a:t>:</a:t>
            </a:r>
            <a:r>
              <a:rPr lang="es-ES" sz="2100" b="0" i="0" u="none" strike="noStrike" cap="none">
                <a:solidFill>
                  <a:schemeClr val="dk1"/>
                </a:solidFill>
                <a:latin typeface="Arial"/>
                <a:ea typeface="Arial"/>
                <a:cs typeface="Arial"/>
                <a:sym typeface="Arial"/>
              </a:rPr>
              <a:t> EG, RPM MAYOR A 18 HS, FIEBRE INTRAPARTO, ITU MATERNA DENTRO DEL MES PREVIO AL NACIMIENTO, COLONIZACI</a:t>
            </a:r>
            <a:r>
              <a:rPr lang="es-ES" sz="2100">
                <a:solidFill>
                  <a:schemeClr val="dk1"/>
                </a:solidFill>
              </a:rPr>
              <a:t>Ó</a:t>
            </a:r>
            <a:r>
              <a:rPr lang="es-ES" sz="2100" b="0" i="0" u="none" strike="noStrike" cap="none">
                <a:solidFill>
                  <a:schemeClr val="dk1"/>
                </a:solidFill>
                <a:latin typeface="Arial"/>
                <a:ea typeface="Arial"/>
                <a:cs typeface="Arial"/>
                <a:sym typeface="Arial"/>
              </a:rPr>
              <a:t>N POR EGB </a:t>
            </a:r>
            <a:endParaRPr sz="2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u="sng">
                <a:solidFill>
                  <a:schemeClr val="dk1"/>
                </a:solidFill>
              </a:rPr>
              <a:t>CLASIFICACIÓN</a:t>
            </a:r>
            <a:r>
              <a:rPr lang="es-ES" sz="2100" b="1">
                <a:solidFill>
                  <a:schemeClr val="dk1"/>
                </a:solidFill>
              </a:rPr>
              <a:t>:  </a:t>
            </a:r>
            <a:r>
              <a:rPr lang="es-ES" sz="2100">
                <a:solidFill>
                  <a:schemeClr val="dk1"/>
                </a:solidFill>
              </a:rPr>
              <a:t>TEMPRANA </a:t>
            </a: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dk1"/>
                </a:solidFill>
              </a:rPr>
              <a:t>                                TARDÍA </a:t>
            </a: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p:txBody>
      </p:sp>
      <p:pic>
        <p:nvPicPr>
          <p:cNvPr id="166" name="Google Shape;166;g2e7aaccb1b9_0_17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e7aaccb1b9_0_172"/>
          <p:cNvSpPr txBox="1"/>
          <p:nvPr/>
        </p:nvSpPr>
        <p:spPr>
          <a:xfrm>
            <a:off x="1021100" y="0"/>
            <a:ext cx="10380300" cy="574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chemeClr val="dk1"/>
                </a:solidFill>
              </a:rPr>
              <a:t>SIGNOS Y S</a:t>
            </a:r>
            <a:r>
              <a:rPr lang="es-ES" sz="2100" b="1">
                <a:solidFill>
                  <a:schemeClr val="dk1"/>
                </a:solidFill>
              </a:rPr>
              <a:t>Í</a:t>
            </a:r>
            <a:r>
              <a:rPr lang="es-ES" sz="2100" b="1" i="0" u="none" strike="noStrike" cap="none">
                <a:solidFill>
                  <a:schemeClr val="dk1"/>
                </a:solidFill>
              </a:rPr>
              <a:t>NTOMAS ASOCIADOS</a:t>
            </a:r>
            <a:r>
              <a:rPr lang="es-ES" sz="2100" b="0" i="0" u="none" strike="noStrike" cap="none">
                <a:solidFill>
                  <a:schemeClr val="dk1"/>
                </a:solidFill>
                <a:latin typeface="Arial"/>
                <a:ea typeface="Arial"/>
                <a:cs typeface="Arial"/>
                <a:sym typeface="Arial"/>
              </a:rPr>
              <a:t> </a:t>
            </a:r>
            <a:r>
              <a:rPr lang="es-ES" sz="1300" b="1" i="0" u="none" strike="noStrike" cap="none">
                <a:solidFill>
                  <a:schemeClr val="dk1"/>
                </a:solidFill>
              </a:rPr>
              <a:t>( INICIALMENTE PUEDEN SER POCOS E INESPEC</a:t>
            </a:r>
            <a:r>
              <a:rPr lang="es-ES" sz="1300" b="1">
                <a:solidFill>
                  <a:schemeClr val="dk1"/>
                </a:solidFill>
              </a:rPr>
              <a:t>Í</a:t>
            </a:r>
            <a:r>
              <a:rPr lang="es-ES" sz="1300" b="1" i="0" u="none" strike="noStrike" cap="none">
                <a:solidFill>
                  <a:schemeClr val="dk1"/>
                </a:solidFill>
              </a:rPr>
              <a:t>FICOS)</a:t>
            </a:r>
            <a:endParaRPr sz="1300" b="1" i="0" u="none" strike="noStrike" cap="none">
              <a:solidFill>
                <a:schemeClr val="dk1"/>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LUCIR ENFERMO</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LETARGIA O HIPOTONÍA </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IRRITABILIDAD O LLANTO EXCESIVO</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INESTABILIDAD T</a:t>
            </a:r>
            <a:r>
              <a:rPr lang="es-ES" sz="1500" b="1">
                <a:solidFill>
                  <a:srgbClr val="DD7E6B"/>
                </a:solidFill>
              </a:rPr>
              <a:t>É</a:t>
            </a:r>
            <a:r>
              <a:rPr lang="es-ES" sz="1500" b="1" i="0" u="none" strike="noStrike" cap="none">
                <a:solidFill>
                  <a:srgbClr val="DD7E6B"/>
                </a:solidFill>
              </a:rPr>
              <a:t>RMICA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APNEA AISLADA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TAQUIPNEA, DIFICULTAD RESPIRATORIA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TAQUICARDIA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RECHAZO A LA ALIMENTACI</a:t>
            </a:r>
            <a:r>
              <a:rPr lang="es-ES" sz="1500" b="1">
                <a:solidFill>
                  <a:srgbClr val="DD7E6B"/>
                </a:solidFill>
              </a:rPr>
              <a:t>Ó</a:t>
            </a:r>
            <a:r>
              <a:rPr lang="es-ES" sz="1500" b="1" i="0" u="none" strike="noStrike" cap="none">
                <a:solidFill>
                  <a:srgbClr val="DD7E6B"/>
                </a:solidFill>
              </a:rPr>
              <a:t>N</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HIPER O HIPOGLUCEMIA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ACIDOSIS METAB</a:t>
            </a:r>
            <a:r>
              <a:rPr lang="es-ES" sz="1500" b="1">
                <a:solidFill>
                  <a:srgbClr val="DD7E6B"/>
                </a:solidFill>
              </a:rPr>
              <a:t>Ó</a:t>
            </a:r>
            <a:r>
              <a:rPr lang="es-ES" sz="1500" b="1" i="0" u="none" strike="noStrike" cap="none">
                <a:solidFill>
                  <a:srgbClr val="DD7E6B"/>
                </a:solidFill>
              </a:rPr>
              <a:t>LICA, TRAST DE LA COAG</a:t>
            </a:r>
            <a:r>
              <a:rPr lang="es-ES" sz="1500" b="1">
                <a:solidFill>
                  <a:srgbClr val="DD7E6B"/>
                </a:solidFill>
              </a:rPr>
              <a:t>. (PETEQUIAS)</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NEUTROPENIA ( MENOR A 1500 ) , LEUCOCITOSIS, REACTANTES DE FASE AGUDA</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a:solidFill>
                  <a:srgbClr val="DD7E6B"/>
                </a:solidFill>
              </a:rPr>
              <a:t>RELACIÓN</a:t>
            </a:r>
            <a:r>
              <a:rPr lang="es-ES" sz="1500" b="1" i="0" u="none" strike="noStrike" cap="none">
                <a:solidFill>
                  <a:srgbClr val="DD7E6B"/>
                </a:solidFill>
              </a:rPr>
              <a:t> </a:t>
            </a:r>
            <a:r>
              <a:rPr lang="es-ES" sz="1500" b="1">
                <a:solidFill>
                  <a:srgbClr val="DD7E6B"/>
                </a:solidFill>
              </a:rPr>
              <a:t>NEUTRÓFILOS </a:t>
            </a:r>
            <a:r>
              <a:rPr lang="es-ES" sz="1500" b="1" i="0" u="none" strike="noStrike" cap="none">
                <a:solidFill>
                  <a:srgbClr val="DD7E6B"/>
                </a:solidFill>
              </a:rPr>
              <a:t> INMADUROS / TOTALES MAYOR A 0,</a:t>
            </a:r>
            <a:r>
              <a:rPr lang="es-ES" sz="1500" b="1">
                <a:solidFill>
                  <a:srgbClr val="DD7E6B"/>
                </a:solidFill>
              </a:rPr>
              <a:t>12</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TROMBOCITOPENIA ( MENOR A 150000) </a:t>
            </a:r>
            <a:endParaRPr sz="1500" b="1" i="0" u="none" strike="noStrike" cap="none">
              <a:solidFill>
                <a:srgbClr val="DD7E6B"/>
              </a:solidFill>
            </a:endParaRPr>
          </a:p>
          <a:p>
            <a:pPr marL="457200" marR="0" lvl="0" indent="-323850" algn="l" rtl="0">
              <a:lnSpc>
                <a:spcPct val="150000"/>
              </a:lnSpc>
              <a:spcBef>
                <a:spcPts val="0"/>
              </a:spcBef>
              <a:spcAft>
                <a:spcPts val="0"/>
              </a:spcAft>
              <a:buClr>
                <a:srgbClr val="DD7E6B"/>
              </a:buClr>
              <a:buSzPts val="1500"/>
              <a:buChar char="●"/>
            </a:pPr>
            <a:r>
              <a:rPr lang="es-ES" sz="1500" b="1" i="0" u="none" strike="noStrike" cap="none">
                <a:solidFill>
                  <a:srgbClr val="DD7E6B"/>
                </a:solidFill>
              </a:rPr>
              <a:t>LOS SIGNOS DE MENINGITIS  COMO ABOMBAMIENTO DE LA FONTANELA, CONVULSIONES Y RIGIDEZ DE NUCA SON INFRECUENTES EN LOS RECI</a:t>
            </a:r>
            <a:r>
              <a:rPr lang="es-ES" sz="1500" b="1">
                <a:solidFill>
                  <a:srgbClr val="DD7E6B"/>
                </a:solidFill>
              </a:rPr>
              <a:t>É</a:t>
            </a:r>
            <a:r>
              <a:rPr lang="es-ES" sz="1500" b="1" i="0" u="none" strike="noStrike" cap="none">
                <a:solidFill>
                  <a:srgbClr val="DD7E6B"/>
                </a:solidFill>
              </a:rPr>
              <a:t>N NACIDOS</a:t>
            </a:r>
            <a:endParaRPr sz="1500" b="1" i="0" u="none" strike="noStrike" cap="none">
              <a:solidFill>
                <a:srgbClr val="DD7E6B"/>
              </a:solidFill>
            </a:endParaRPr>
          </a:p>
        </p:txBody>
      </p:sp>
      <p:pic>
        <p:nvPicPr>
          <p:cNvPr id="172" name="Google Shape;172;g2e7aaccb1b9_0_17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173" name="Google Shape;173;g2e7aaccb1b9_0_172"/>
          <p:cNvPicPr preferRelativeResize="0"/>
          <p:nvPr/>
        </p:nvPicPr>
        <p:blipFill>
          <a:blip r:embed="rId4">
            <a:alphaModFix/>
          </a:blip>
          <a:stretch>
            <a:fillRect/>
          </a:stretch>
        </p:blipFill>
        <p:spPr>
          <a:xfrm>
            <a:off x="7705125" y="769838"/>
            <a:ext cx="4251960" cy="2928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e9bb1651ce_0_0"/>
          <p:cNvSpPr txBox="1"/>
          <p:nvPr/>
        </p:nvSpPr>
        <p:spPr>
          <a:xfrm>
            <a:off x="1038250" y="291475"/>
            <a:ext cx="10380300" cy="5194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es-ES" sz="2100">
                <a:solidFill>
                  <a:schemeClr val="dk1"/>
                </a:solidFill>
              </a:rPr>
              <a:t>CUALQUIER NEONATO CON FIEBRE , CON SOSPECHA DE INFECCIÓN , ESTÁ INDICADA LA INVESTIGACIÓN COMPLETA DE UNA POSIBLE SEPSIS : </a:t>
            </a:r>
            <a:r>
              <a:rPr lang="es-ES" sz="1500">
                <a:solidFill>
                  <a:srgbClr val="CC4125"/>
                </a:solidFill>
              </a:rPr>
              <a:t>HEMOGRAMA COMPLETO, REACTANTES DE FASE AGUDA, HEMOCULTIVO, PUNCIÓN LUMBAR, UROCULTIVO Y RADIOGRAFÍA DE TÓRAX EN CASOS DE DIFICULTAD RESPIRATORIA </a:t>
            </a:r>
            <a:endParaRPr sz="1500">
              <a:solidFill>
                <a:srgbClr val="CC4125"/>
              </a:solidFill>
            </a:endParaRPr>
          </a:p>
          <a:p>
            <a:pPr marL="0" marR="0" lvl="0" indent="0" algn="l" rtl="0">
              <a:lnSpc>
                <a:spcPct val="150000"/>
              </a:lnSpc>
              <a:spcBef>
                <a:spcPts val="0"/>
              </a:spcBef>
              <a:spcAft>
                <a:spcPts val="0"/>
              </a:spcAft>
              <a:buClr>
                <a:srgbClr val="4A4A63"/>
              </a:buClr>
              <a:buSzPts val="1600"/>
              <a:buFont typeface="Arial"/>
              <a:buNone/>
            </a:pPr>
            <a:endParaRPr sz="1500">
              <a:solidFill>
                <a:srgbClr val="CC4125"/>
              </a:solidFill>
            </a:endParaRPr>
          </a:p>
          <a:p>
            <a:pPr marL="0" marR="0" lvl="0" indent="0" algn="l" rtl="0">
              <a:lnSpc>
                <a:spcPct val="150000"/>
              </a:lnSpc>
              <a:spcBef>
                <a:spcPts val="0"/>
              </a:spcBef>
              <a:spcAft>
                <a:spcPts val="0"/>
              </a:spcAft>
              <a:buClr>
                <a:srgbClr val="4A4A63"/>
              </a:buClr>
              <a:buSzPts val="1600"/>
              <a:buFont typeface="Arial"/>
              <a:buNone/>
            </a:pPr>
            <a:endParaRPr sz="1500">
              <a:solidFill>
                <a:srgbClr val="CC4125"/>
              </a:solidFil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dk1"/>
                </a:solidFill>
              </a:rPr>
              <a:t>EN UN NEONATO CON FIEBRE, </a:t>
            </a:r>
            <a:r>
              <a:rPr lang="es-ES" sz="2100">
                <a:solidFill>
                  <a:schemeClr val="dk1"/>
                </a:solidFill>
                <a:highlight>
                  <a:srgbClr val="E06666"/>
                </a:highlight>
              </a:rPr>
              <a:t>LOS SIGNOS Y SÍNTOMAS INICIALES NO SE CORRESPONDEN CON LA GRAVEDAD POSTERIOR DE LA ENFERMEDAD</a:t>
            </a:r>
            <a:endParaRPr sz="2100">
              <a:solidFill>
                <a:schemeClr val="dk1"/>
              </a:solidFill>
              <a:highlight>
                <a:srgbClr val="E06666"/>
              </a:highlight>
            </a:endParaRPr>
          </a:p>
          <a:p>
            <a:pPr marL="0" marR="0" lvl="0" indent="0" algn="l" rtl="0">
              <a:lnSpc>
                <a:spcPct val="150000"/>
              </a:lnSpc>
              <a:spcBef>
                <a:spcPts val="0"/>
              </a:spcBef>
              <a:spcAft>
                <a:spcPts val="0"/>
              </a:spcAft>
              <a:buClr>
                <a:srgbClr val="4A4A63"/>
              </a:buClr>
              <a:buSzPts val="1600"/>
              <a:buFont typeface="Arial"/>
              <a:buNone/>
            </a:pPr>
            <a:endParaRPr sz="2100">
              <a:solidFill>
                <a:schemeClr val="dk1"/>
              </a:solidFill>
            </a:endParaRPr>
          </a:p>
          <a:p>
            <a:pPr marL="914400" marR="0" lvl="0" indent="0" algn="l" rtl="0">
              <a:lnSpc>
                <a:spcPct val="150000"/>
              </a:lnSpc>
              <a:spcBef>
                <a:spcPts val="0"/>
              </a:spcBef>
              <a:spcAft>
                <a:spcPts val="0"/>
              </a:spcAft>
              <a:buNone/>
            </a:pPr>
            <a:endParaRPr sz="2100">
              <a:solidFill>
                <a:schemeClr val="dk1"/>
              </a:solidFill>
            </a:endParaRPr>
          </a:p>
          <a:p>
            <a:pPr marL="0" marR="0" lvl="0" indent="0" algn="l" rtl="0">
              <a:lnSpc>
                <a:spcPct val="150000"/>
              </a:lnSpc>
              <a:spcBef>
                <a:spcPts val="0"/>
              </a:spcBef>
              <a:spcAft>
                <a:spcPts val="0"/>
              </a:spcAft>
              <a:buNone/>
            </a:pPr>
            <a:r>
              <a:rPr lang="es-ES" sz="2100">
                <a:solidFill>
                  <a:schemeClr val="dk1"/>
                </a:solidFill>
              </a:rPr>
              <a:t>EL FACTOR MÁS IMPORTANTE CUANDO SE SOSPECHA SEPSIS, ES </a:t>
            </a:r>
            <a:r>
              <a:rPr lang="es-ES" sz="2100">
                <a:solidFill>
                  <a:schemeClr val="dk1"/>
                </a:solidFill>
                <a:highlight>
                  <a:srgbClr val="EA9999"/>
                </a:highlight>
              </a:rPr>
              <a:t>NO DEMORAR EL TRATAMIENTO ANTIBIÓTICO, QUE SIEMPRE ES ENDOVENOSO</a:t>
            </a:r>
            <a:endParaRPr sz="2100">
              <a:solidFill>
                <a:schemeClr val="dk1"/>
              </a:solidFill>
              <a:highlight>
                <a:srgbClr val="EA9999"/>
              </a:highlight>
            </a:endParaRPr>
          </a:p>
        </p:txBody>
      </p:sp>
      <p:pic>
        <p:nvPicPr>
          <p:cNvPr id="179" name="Google Shape;179;g2e9bb1651ce_0_0"/>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e7aaccb1b9_0_167"/>
          <p:cNvSpPr txBox="1"/>
          <p:nvPr/>
        </p:nvSpPr>
        <p:spPr>
          <a:xfrm>
            <a:off x="1021100" y="497200"/>
            <a:ext cx="10380300" cy="438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rgbClr val="E06666"/>
                </a:solidFill>
              </a:rPr>
              <a:t>SEPSIS NEONATAL</a:t>
            </a:r>
            <a:endParaRPr sz="2100" b="1" i="0" u="none" strike="noStrike" cap="none">
              <a:solidFill>
                <a:srgbClr val="E06666"/>
              </a:solidFill>
            </a:endParaRPr>
          </a:p>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chemeClr val="dk1"/>
                </a:solidFill>
              </a:rPr>
              <a:t>EL </a:t>
            </a:r>
            <a:r>
              <a:rPr lang="es-ES" sz="2100" b="1" i="0" u="none" strike="noStrike" cap="none">
                <a:solidFill>
                  <a:schemeClr val="lt1"/>
                </a:solidFill>
                <a:highlight>
                  <a:srgbClr val="E06666"/>
                </a:highlight>
              </a:rPr>
              <a:t>INTERROGATORIO</a:t>
            </a:r>
            <a:r>
              <a:rPr lang="es-ES" sz="2100" b="1" i="0" u="none" strike="noStrike" cap="none">
                <a:solidFill>
                  <a:schemeClr val="dk1"/>
                </a:solidFill>
              </a:rPr>
              <a:t>, LA PRESENCIA DE LAS </a:t>
            </a:r>
            <a:r>
              <a:rPr lang="es-ES" sz="2100" b="1" i="0" u="none" strike="noStrike" cap="none">
                <a:solidFill>
                  <a:schemeClr val="lt1"/>
                </a:solidFill>
                <a:highlight>
                  <a:srgbClr val="E06666"/>
                </a:highlight>
              </a:rPr>
              <a:t>CONDICIONES DE RIESGO </a:t>
            </a:r>
            <a:r>
              <a:rPr lang="es-ES" sz="2100" b="1" i="0" u="none" strike="noStrike" cap="none">
                <a:solidFill>
                  <a:schemeClr val="dk1"/>
                </a:solidFill>
              </a:rPr>
              <a:t>Y LOS </a:t>
            </a:r>
            <a:r>
              <a:rPr lang="es-ES" sz="2100" b="1" i="0" u="none" strike="noStrike" cap="none">
                <a:solidFill>
                  <a:schemeClr val="lt1"/>
                </a:solidFill>
                <a:highlight>
                  <a:srgbClr val="E06666"/>
                </a:highlight>
              </a:rPr>
              <a:t>SIGNOS Y S</a:t>
            </a:r>
            <a:r>
              <a:rPr lang="es-ES" sz="2100" b="1">
                <a:solidFill>
                  <a:schemeClr val="lt1"/>
                </a:solidFill>
                <a:highlight>
                  <a:srgbClr val="E06666"/>
                </a:highlight>
              </a:rPr>
              <a:t>Í</a:t>
            </a:r>
            <a:r>
              <a:rPr lang="es-ES" sz="2100" b="1" i="0" u="none" strike="noStrike" cap="none">
                <a:solidFill>
                  <a:schemeClr val="lt1"/>
                </a:solidFill>
                <a:highlight>
                  <a:srgbClr val="E06666"/>
                </a:highlight>
              </a:rPr>
              <a:t>NTOMAS </a:t>
            </a:r>
            <a:r>
              <a:rPr lang="es-ES" sz="2100" b="1" i="0" u="none" strike="noStrike" cap="none">
                <a:solidFill>
                  <a:schemeClr val="dk1"/>
                </a:solidFill>
              </a:rPr>
              <a:t>SON LO QUE PERMITEN CLASIFICAR EL RIESGO DE SEPSIS NEONATAL Y DETERMINAR LA CONDUCTA A SEGUIR</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sng" strike="noStrike" cap="none">
                <a:solidFill>
                  <a:schemeClr val="dk1"/>
                </a:solidFill>
              </a:rPr>
              <a:t>SIEMPRE QUE SE CONSIDERE EL DIAGN</a:t>
            </a:r>
            <a:r>
              <a:rPr lang="es-ES" sz="2100" b="1" u="sng">
                <a:solidFill>
                  <a:schemeClr val="dk1"/>
                </a:solidFill>
              </a:rPr>
              <a:t>Ó</a:t>
            </a:r>
            <a:r>
              <a:rPr lang="es-ES" sz="2100" b="1" i="0" u="sng" strike="noStrike" cap="none">
                <a:solidFill>
                  <a:schemeClr val="dk1"/>
                </a:solidFill>
              </a:rPr>
              <a:t>STICO DE SEPSIS NEONATAL, EL NIÑO DEBE SER HOSPITALIZADO EN UNA UNIDAD DE CUIDADOS NEONATAL</a:t>
            </a:r>
            <a:endParaRPr sz="2100" b="1" i="0" u="sng" strike="noStrike" cap="none">
              <a:solidFill>
                <a:schemeClr val="dk1"/>
              </a:solidFill>
            </a:endParaRPr>
          </a:p>
        </p:txBody>
      </p:sp>
      <p:pic>
        <p:nvPicPr>
          <p:cNvPr id="185" name="Google Shape;185;g2e7aaccb1b9_0_16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body" idx="1"/>
          </p:nvPr>
        </p:nvSpPr>
        <p:spPr>
          <a:xfrm>
            <a:off x="3032075" y="1285875"/>
            <a:ext cx="5750700" cy="40635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4A63"/>
              </a:buClr>
              <a:buSzPts val="6000"/>
              <a:buNone/>
            </a:pPr>
            <a:r>
              <a:rPr lang="es-ES" sz="2900" b="1">
                <a:solidFill>
                  <a:schemeClr val="dk1"/>
                </a:solidFill>
              </a:rPr>
              <a:t>ABORDAJE INTEGRAL DE LOS PROBLEMAS URGENTES DE LA ATENCIÓN DEL NEONATO</a:t>
            </a:r>
            <a:r>
              <a:rPr lang="es-ES" sz="2900" b="1">
                <a:solidFill>
                  <a:srgbClr val="4A4A63"/>
                </a:solidFill>
              </a:rPr>
              <a:t> </a:t>
            </a:r>
            <a:endParaRPr sz="2900" b="1">
              <a:solidFill>
                <a:srgbClr val="4A4A63"/>
              </a:solidFill>
            </a:endParaRPr>
          </a:p>
          <a:p>
            <a:pPr marL="0" lvl="0" indent="0" algn="l" rtl="0">
              <a:lnSpc>
                <a:spcPct val="90000"/>
              </a:lnSpc>
              <a:spcBef>
                <a:spcPts val="0"/>
              </a:spcBef>
              <a:spcAft>
                <a:spcPts val="0"/>
              </a:spcAft>
              <a:buClr>
                <a:srgbClr val="4A4A63"/>
              </a:buClr>
              <a:buSzPts val="6000"/>
              <a:buNone/>
            </a:pPr>
            <a:endParaRPr sz="2900" b="1">
              <a:solidFill>
                <a:srgbClr val="4A4A63"/>
              </a:solidFill>
            </a:endParaRPr>
          </a:p>
          <a:p>
            <a:pPr marL="0" lvl="0" indent="0" algn="l" rtl="0">
              <a:lnSpc>
                <a:spcPct val="90000"/>
              </a:lnSpc>
              <a:spcBef>
                <a:spcPts val="0"/>
              </a:spcBef>
              <a:spcAft>
                <a:spcPts val="0"/>
              </a:spcAft>
              <a:buClr>
                <a:srgbClr val="4A4A63"/>
              </a:buClr>
              <a:buSzPts val="6000"/>
              <a:buNone/>
            </a:pPr>
            <a:endParaRPr sz="2900" b="1">
              <a:solidFill>
                <a:srgbClr val="4A4A63"/>
              </a:solidFill>
            </a:endParaRPr>
          </a:p>
          <a:p>
            <a:pPr marL="0" lvl="0" indent="0" algn="l" rtl="0">
              <a:lnSpc>
                <a:spcPct val="90000"/>
              </a:lnSpc>
              <a:spcBef>
                <a:spcPts val="0"/>
              </a:spcBef>
              <a:spcAft>
                <a:spcPts val="0"/>
              </a:spcAft>
              <a:buClr>
                <a:srgbClr val="4A4A63"/>
              </a:buClr>
              <a:buSzPts val="6000"/>
              <a:buNone/>
            </a:pPr>
            <a:endParaRPr sz="2900" b="1">
              <a:solidFill>
                <a:srgbClr val="4A4A63"/>
              </a:solidFill>
            </a:endParaRPr>
          </a:p>
          <a:p>
            <a:pPr marL="0" lvl="0" indent="0" algn="l" rtl="0">
              <a:lnSpc>
                <a:spcPct val="90000"/>
              </a:lnSpc>
              <a:spcBef>
                <a:spcPts val="0"/>
              </a:spcBef>
              <a:spcAft>
                <a:spcPts val="0"/>
              </a:spcAft>
              <a:buClr>
                <a:srgbClr val="4A4A63"/>
              </a:buClr>
              <a:buSzPts val="6000"/>
              <a:buNone/>
            </a:pPr>
            <a:endParaRPr sz="2900" b="1">
              <a:solidFill>
                <a:srgbClr val="4A4A63"/>
              </a:solidFill>
            </a:endParaRPr>
          </a:p>
          <a:p>
            <a:pPr marL="0" lvl="0" indent="0" algn="l" rtl="0">
              <a:lnSpc>
                <a:spcPct val="90000"/>
              </a:lnSpc>
              <a:spcBef>
                <a:spcPts val="0"/>
              </a:spcBef>
              <a:spcAft>
                <a:spcPts val="0"/>
              </a:spcAft>
              <a:buClr>
                <a:srgbClr val="4A4A63"/>
              </a:buClr>
              <a:buSzPts val="6000"/>
              <a:buNone/>
            </a:pPr>
            <a:endParaRPr sz="2900" b="1">
              <a:solidFill>
                <a:srgbClr val="4A4A63"/>
              </a:solidFill>
            </a:endParaRPr>
          </a:p>
          <a:p>
            <a:pPr marL="0" lvl="0" indent="0" algn="l" rtl="0">
              <a:lnSpc>
                <a:spcPct val="90000"/>
              </a:lnSpc>
              <a:spcBef>
                <a:spcPts val="0"/>
              </a:spcBef>
              <a:spcAft>
                <a:spcPts val="0"/>
              </a:spcAft>
              <a:buClr>
                <a:srgbClr val="4A4A63"/>
              </a:buClr>
              <a:buSzPts val="6000"/>
              <a:buNone/>
            </a:pPr>
            <a:r>
              <a:rPr lang="es-ES" sz="2900" b="1">
                <a:solidFill>
                  <a:srgbClr val="4A4A63"/>
                </a:solidFill>
              </a:rPr>
              <a:t> </a:t>
            </a:r>
            <a:r>
              <a:rPr lang="es-ES" sz="1000" b="1">
                <a:solidFill>
                  <a:srgbClr val="4A4A63"/>
                </a:solidFill>
                <a:latin typeface="Calibri"/>
                <a:ea typeface="Calibri"/>
                <a:cs typeface="Calibri"/>
                <a:sym typeface="Calibri"/>
              </a:rPr>
              <a:t>DR. CONTINI VICENTE- JEFE SERVICIO NEONATOLOGÍA HOSPITAL J.B. ITURRASPE DE SANTA FE</a:t>
            </a:r>
            <a:endParaRPr sz="1000" b="1">
              <a:solidFill>
                <a:srgbClr val="4A4A63"/>
              </a:solidFill>
              <a:latin typeface="Calibri"/>
              <a:ea typeface="Calibri"/>
              <a:cs typeface="Calibri"/>
              <a:sym typeface="Calibri"/>
            </a:endParaRPr>
          </a:p>
          <a:p>
            <a:pPr marL="0" lvl="0" indent="0" algn="l" rtl="0">
              <a:lnSpc>
                <a:spcPct val="90000"/>
              </a:lnSpc>
              <a:spcBef>
                <a:spcPts val="0"/>
              </a:spcBef>
              <a:spcAft>
                <a:spcPts val="0"/>
              </a:spcAft>
              <a:buClr>
                <a:srgbClr val="4A4A63"/>
              </a:buClr>
              <a:buSzPts val="6000"/>
              <a:buNone/>
            </a:pPr>
            <a:r>
              <a:rPr lang="es-ES" sz="1000" b="1">
                <a:solidFill>
                  <a:srgbClr val="4A4A63"/>
                </a:solidFill>
                <a:latin typeface="Calibri"/>
                <a:ea typeface="Calibri"/>
                <a:cs typeface="Calibri"/>
                <a:sym typeface="Calibri"/>
              </a:rPr>
              <a:t>    DRA LIOI SILVINA - MÉDICA NEONATÓLOGA DEL SERVICIO DE NEONATOLOGÍA  DEL HOSPITAL</a:t>
            </a:r>
            <a:endParaRPr sz="1000" b="1">
              <a:solidFill>
                <a:srgbClr val="4A4A63"/>
              </a:solidFill>
              <a:latin typeface="Calibri"/>
              <a:ea typeface="Calibri"/>
              <a:cs typeface="Calibri"/>
              <a:sym typeface="Calibri"/>
            </a:endParaRPr>
          </a:p>
          <a:p>
            <a:pPr marL="0" lvl="0" indent="0" algn="l" rtl="0">
              <a:lnSpc>
                <a:spcPct val="90000"/>
              </a:lnSpc>
              <a:spcBef>
                <a:spcPts val="0"/>
              </a:spcBef>
              <a:spcAft>
                <a:spcPts val="0"/>
              </a:spcAft>
              <a:buClr>
                <a:srgbClr val="4A4A63"/>
              </a:buClr>
              <a:buSzPts val="6000"/>
              <a:buNone/>
            </a:pPr>
            <a:r>
              <a:rPr lang="es-ES" sz="1000" b="1">
                <a:solidFill>
                  <a:srgbClr val="4A4A63"/>
                </a:solidFill>
                <a:latin typeface="Calibri"/>
                <a:ea typeface="Calibri"/>
                <a:cs typeface="Calibri"/>
                <a:sym typeface="Calibri"/>
              </a:rPr>
              <a:t>    J.B.ITURRASPE</a:t>
            </a:r>
            <a:endParaRPr sz="1000" b="1">
              <a:solidFill>
                <a:srgbClr val="4A4A63"/>
              </a:solidFill>
              <a:latin typeface="Calibri"/>
              <a:ea typeface="Calibri"/>
              <a:cs typeface="Calibri"/>
              <a:sym typeface="Calibri"/>
            </a:endParaRPr>
          </a:p>
        </p:txBody>
      </p:sp>
      <p:pic>
        <p:nvPicPr>
          <p:cNvPr id="67" name="Google Shape;67;p2"/>
          <p:cNvPicPr preferRelativeResize="0"/>
          <p:nvPr/>
        </p:nvPicPr>
        <p:blipFill rotWithShape="1">
          <a:blip r:embed="rId3">
            <a:alphaModFix/>
          </a:blip>
          <a:srcRect/>
          <a:stretch/>
        </p:blipFill>
        <p:spPr>
          <a:xfrm>
            <a:off x="-1" y="5824987"/>
            <a:ext cx="12192001" cy="1033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e867856fb6_0_9"/>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500" b="0" i="0" u="none" strike="noStrike" cap="none">
                <a:solidFill>
                  <a:srgbClr val="FFFF00"/>
                </a:solidFill>
                <a:latin typeface="Arial"/>
                <a:ea typeface="Arial"/>
                <a:cs typeface="Arial"/>
                <a:sym typeface="Arial"/>
              </a:rPr>
              <a:t>  </a:t>
            </a:r>
            <a:r>
              <a:rPr lang="es-ES" sz="2500">
                <a:solidFill>
                  <a:srgbClr val="FFFF00"/>
                </a:solidFill>
              </a:rPr>
              <a:t>                                               ICTERICIA</a:t>
            </a:r>
            <a:endParaRPr sz="2500">
              <a:solidFill>
                <a:srgbClr val="FFFF00"/>
              </a:solidFill>
            </a:endParaRPr>
          </a:p>
          <a:p>
            <a:pPr marL="0" marR="0" lvl="0" indent="0" algn="l" rtl="0">
              <a:lnSpc>
                <a:spcPct val="150000"/>
              </a:lnSpc>
              <a:spcBef>
                <a:spcPts val="0"/>
              </a:spcBef>
              <a:spcAft>
                <a:spcPts val="0"/>
              </a:spcAft>
              <a:buClr>
                <a:srgbClr val="4A4A63"/>
              </a:buClr>
              <a:buSzPts val="1600"/>
              <a:buFont typeface="Arial"/>
              <a:buNone/>
            </a:pPr>
            <a:endParaRPr sz="2500">
              <a:solidFill>
                <a:srgbClr val="FFFF00"/>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ES LA COLORACIÓN AMARILLA DE LA PIEL Y ESCLERAS COMO RESULTADO DEL AUMENTO DE LA BILIRRUBINA NO CONJUGADA O INDIRECTA EN LA SANGRE</a:t>
            </a:r>
            <a:endParaRPr sz="2400" b="1">
              <a:solidFill>
                <a:schemeClr val="dk1"/>
              </a:solidFill>
            </a:endParaRPr>
          </a:p>
        </p:txBody>
      </p:sp>
      <p:pic>
        <p:nvPicPr>
          <p:cNvPr id="191" name="Google Shape;191;g2e867856fb6_0_9"/>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e7aaccb1b9_0_253"/>
          <p:cNvSpPr txBox="1"/>
          <p:nvPr/>
        </p:nvSpPr>
        <p:spPr>
          <a:xfrm>
            <a:off x="905850" y="453400"/>
            <a:ext cx="10380300" cy="60606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i="0" u="none" strike="noStrike" cap="none">
                <a:solidFill>
                  <a:srgbClr val="FFFF00"/>
                </a:solidFill>
              </a:rPr>
              <a:t> ICTERICIA</a:t>
            </a:r>
            <a:endParaRPr sz="2500" b="1" i="0" u="none" strike="noStrike" cap="none">
              <a:solidFill>
                <a:srgbClr val="FFFF00"/>
              </a:solidFill>
            </a:endParaRPr>
          </a:p>
          <a:p>
            <a:pPr marL="0" marR="0" lvl="0" indent="0" algn="l" rtl="0">
              <a:lnSpc>
                <a:spcPct val="150000"/>
              </a:lnSpc>
              <a:spcBef>
                <a:spcPts val="0"/>
              </a:spcBef>
              <a:spcAft>
                <a:spcPts val="0"/>
              </a:spcAft>
              <a:buClr>
                <a:srgbClr val="4A4A63"/>
              </a:buClr>
              <a:buSzPts val="1600"/>
              <a:buFont typeface="Arial"/>
              <a:buNone/>
            </a:pPr>
            <a:r>
              <a:rPr lang="es-ES" sz="1800" b="1" i="0" u="none" strike="noStrike" cap="none">
                <a:solidFill>
                  <a:schemeClr val="dk1"/>
                </a:solidFill>
              </a:rPr>
              <a:t>M</a:t>
            </a:r>
            <a:r>
              <a:rPr lang="es-ES" sz="1800" b="1">
                <a:solidFill>
                  <a:schemeClr val="dk1"/>
                </a:solidFill>
              </a:rPr>
              <a:t>Á</a:t>
            </a:r>
            <a:r>
              <a:rPr lang="es-ES" sz="1800" b="1" i="0" u="none" strike="noStrike" cap="none">
                <a:solidFill>
                  <a:schemeClr val="dk1"/>
                </a:solidFill>
              </a:rPr>
              <a:t>S DEL 80 % DE LOS RN TENDR</a:t>
            </a:r>
            <a:r>
              <a:rPr lang="es-ES" sz="1800" b="1">
                <a:solidFill>
                  <a:schemeClr val="dk1"/>
                </a:solidFill>
              </a:rPr>
              <a:t>Á </a:t>
            </a:r>
            <a:r>
              <a:rPr lang="es-ES" sz="1800" b="1" i="0" u="none" strike="noStrike" cap="none">
                <a:solidFill>
                  <a:schemeClr val="dk1"/>
                </a:solidFill>
              </a:rPr>
              <a:t>ALG</a:t>
            </a:r>
            <a:r>
              <a:rPr lang="es-ES" sz="1800" b="1">
                <a:solidFill>
                  <a:schemeClr val="dk1"/>
                </a:solidFill>
              </a:rPr>
              <a:t>Ú</a:t>
            </a:r>
            <a:r>
              <a:rPr lang="es-ES" sz="1800" b="1" i="0" u="none" strike="noStrike" cap="none">
                <a:solidFill>
                  <a:schemeClr val="dk1"/>
                </a:solidFill>
              </a:rPr>
              <a:t>N GRADO DE ICTERICIA. ES UN FEN</a:t>
            </a:r>
            <a:r>
              <a:rPr lang="es-ES" sz="1800" b="1">
                <a:solidFill>
                  <a:schemeClr val="dk1"/>
                </a:solidFill>
              </a:rPr>
              <a:t>Ó</a:t>
            </a:r>
            <a:r>
              <a:rPr lang="es-ES" sz="1800" b="1" i="0" u="none" strike="noStrike" cap="none">
                <a:solidFill>
                  <a:schemeClr val="dk1"/>
                </a:solidFill>
              </a:rPr>
              <a:t>MENO </a:t>
            </a:r>
            <a:r>
              <a:rPr lang="es-ES" sz="1800" b="1" i="0" u="sng" strike="noStrike" cap="none">
                <a:solidFill>
                  <a:schemeClr val="dk1"/>
                </a:solidFill>
              </a:rPr>
              <a:t>NORMAL</a:t>
            </a:r>
            <a:r>
              <a:rPr lang="es-ES" sz="1800" b="1" i="0" u="none" strike="noStrike" cap="none">
                <a:solidFill>
                  <a:schemeClr val="dk1"/>
                </a:solidFill>
              </a:rPr>
              <a:t> DE LA TRANSICI</a:t>
            </a:r>
            <a:r>
              <a:rPr lang="es-ES" sz="1800" b="1">
                <a:solidFill>
                  <a:schemeClr val="dk1"/>
                </a:solidFill>
              </a:rPr>
              <a:t>Ó</a:t>
            </a:r>
            <a:r>
              <a:rPr lang="es-ES" sz="1800" b="1" i="0" u="none" strike="noStrike" cap="none">
                <a:solidFill>
                  <a:schemeClr val="dk1"/>
                </a:solidFill>
              </a:rPr>
              <a:t>N A LA VIDA EXTRAU</a:t>
            </a:r>
            <a:r>
              <a:rPr lang="es-ES" sz="1800" b="1">
                <a:solidFill>
                  <a:schemeClr val="dk1"/>
                </a:solidFill>
              </a:rPr>
              <a:t>T</a:t>
            </a:r>
            <a:r>
              <a:rPr lang="es-ES" sz="1800" b="1" i="0" u="none" strike="noStrike" cap="none">
                <a:solidFill>
                  <a:schemeClr val="dk1"/>
                </a:solidFill>
              </a:rPr>
              <a:t>ERINA.</a:t>
            </a:r>
            <a:endParaRPr sz="18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800" b="1" i="0" u="none" strike="noStrike" cap="none">
                <a:solidFill>
                  <a:schemeClr val="dk1"/>
                </a:solidFill>
              </a:rPr>
              <a:t>PUEDE RESPONDER A DIVERSAS CAUSAS, DESDE SITUACIONES FISIOL</a:t>
            </a:r>
            <a:r>
              <a:rPr lang="es-ES" sz="1800" b="1">
                <a:solidFill>
                  <a:schemeClr val="dk1"/>
                </a:solidFill>
              </a:rPr>
              <a:t>Ó</a:t>
            </a:r>
            <a:r>
              <a:rPr lang="es-ES" sz="1800" b="1" i="0" u="none" strike="noStrike" cap="none">
                <a:solidFill>
                  <a:schemeClr val="dk1"/>
                </a:solidFill>
              </a:rPr>
              <a:t>GICAS HASTA ENFERMEDADES GRAVES </a:t>
            </a:r>
            <a:endParaRPr sz="18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800" b="1" i="0" u="none" strike="noStrike" cap="none">
                <a:solidFill>
                  <a:schemeClr val="dk1"/>
                </a:solidFill>
              </a:rPr>
              <a:t> </a:t>
            </a:r>
            <a:endParaRPr sz="18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800" b="1" i="0" u="none" strike="noStrike" cap="none">
                <a:solidFill>
                  <a:schemeClr val="dk1"/>
                </a:solidFill>
              </a:rPr>
              <a:t>LOS RN DEBEN SER CONTROLADOS DE MANERA CERCANA Y RECIBIR TRATAMIENTO OPORTUNO Y EFICAZ; YA QUE VALORES ALTOS DE BILIRRUBINA EXPONEN AL RIESGO DE SUFRIR </a:t>
            </a:r>
            <a:r>
              <a:rPr lang="es-ES" sz="1800" b="1" i="0" u="sng" strike="noStrike" cap="none">
                <a:solidFill>
                  <a:schemeClr val="dk1"/>
                </a:solidFill>
              </a:rPr>
              <a:t>CONSECUENCIAS NEUROL</a:t>
            </a:r>
            <a:r>
              <a:rPr lang="es-ES" sz="1800" b="1" u="sng">
                <a:solidFill>
                  <a:schemeClr val="dk1"/>
                </a:solidFill>
              </a:rPr>
              <a:t>Ó</a:t>
            </a:r>
            <a:r>
              <a:rPr lang="es-ES" sz="1800" b="1" i="0" u="sng" strike="noStrike" cap="none">
                <a:solidFill>
                  <a:schemeClr val="dk1"/>
                </a:solidFill>
              </a:rPr>
              <a:t>GICAS,</a:t>
            </a:r>
            <a:r>
              <a:rPr lang="es-ES" sz="1800" b="1" i="0" u="none" strike="noStrike" cap="none">
                <a:solidFill>
                  <a:schemeClr val="dk1"/>
                </a:solidFill>
              </a:rPr>
              <a:t> EN ALGUNOS CASOS GRAVES E IRREVERSIBLES COMO LA ENCEFALOPAT</a:t>
            </a:r>
            <a:r>
              <a:rPr lang="es-ES" sz="1800" b="1">
                <a:solidFill>
                  <a:schemeClr val="dk1"/>
                </a:solidFill>
              </a:rPr>
              <a:t>Í</a:t>
            </a:r>
            <a:r>
              <a:rPr lang="es-ES" sz="1800" b="1" i="0" u="none" strike="noStrike" cap="none">
                <a:solidFill>
                  <a:schemeClr val="dk1"/>
                </a:solidFill>
              </a:rPr>
              <a:t>A AGUDA POR BILIRRUBINA O EL </a:t>
            </a:r>
            <a:r>
              <a:rPr lang="es-ES" sz="1800" b="1">
                <a:solidFill>
                  <a:schemeClr val="dk1"/>
                </a:solidFill>
              </a:rPr>
              <a:t>KERNICTERUS</a:t>
            </a:r>
            <a:endParaRPr sz="18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endParaRPr sz="2100" b="0" i="0" u="none" strike="noStrike" cap="none">
              <a:solidFill>
                <a:schemeClr val="lt2"/>
              </a:solidFill>
              <a:latin typeface="Arial"/>
              <a:ea typeface="Arial"/>
              <a:cs typeface="Arial"/>
              <a:sym typeface="Arial"/>
            </a:endParaRPr>
          </a:p>
        </p:txBody>
      </p:sp>
      <p:pic>
        <p:nvPicPr>
          <p:cNvPr id="197" name="Google Shape;197;g2e7aaccb1b9_0_253"/>
          <p:cNvPicPr preferRelativeResize="0"/>
          <p:nvPr/>
        </p:nvPicPr>
        <p:blipFill rotWithShape="1">
          <a:blip r:embed="rId3">
            <a:alphaModFix/>
          </a:blip>
          <a:srcRect/>
          <a:stretch/>
        </p:blipFill>
        <p:spPr>
          <a:xfrm>
            <a:off x="98099" y="6116437"/>
            <a:ext cx="12192002" cy="1033013"/>
          </a:xfrm>
          <a:prstGeom prst="rect">
            <a:avLst/>
          </a:prstGeom>
          <a:noFill/>
          <a:ln>
            <a:noFill/>
          </a:ln>
        </p:spPr>
      </p:pic>
      <p:pic>
        <p:nvPicPr>
          <p:cNvPr id="198" name="Google Shape;198;g2e7aaccb1b9_0_253"/>
          <p:cNvPicPr preferRelativeResize="0"/>
          <p:nvPr/>
        </p:nvPicPr>
        <p:blipFill>
          <a:blip r:embed="rId4">
            <a:alphaModFix/>
          </a:blip>
          <a:stretch>
            <a:fillRect/>
          </a:stretch>
        </p:blipFill>
        <p:spPr>
          <a:xfrm>
            <a:off x="9927063" y="4518950"/>
            <a:ext cx="2132700" cy="15974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e7aaccb1b9_0_248"/>
          <p:cNvSpPr txBox="1"/>
          <p:nvPr/>
        </p:nvSpPr>
        <p:spPr>
          <a:xfrm>
            <a:off x="1021100" y="0"/>
            <a:ext cx="10380300" cy="5825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rgbClr val="FFFF00"/>
                </a:solidFill>
              </a:rPr>
              <a:t>ICTERICIA</a:t>
            </a:r>
            <a:endParaRPr sz="2400" b="1" i="0" u="none" strike="noStrike" cap="none">
              <a:solidFill>
                <a:srgbClr val="FFFF00"/>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LA MAYOR</a:t>
            </a:r>
            <a:r>
              <a:rPr lang="es-ES" sz="2100" b="1">
                <a:solidFill>
                  <a:schemeClr val="dk1"/>
                </a:solidFill>
              </a:rPr>
              <a:t>Í</a:t>
            </a:r>
            <a:r>
              <a:rPr lang="es-ES" sz="2100" b="1" i="0" u="none" strike="noStrike" cap="none">
                <a:solidFill>
                  <a:schemeClr val="dk1"/>
                </a:solidFill>
              </a:rPr>
              <a:t>A DE LAS</a:t>
            </a:r>
            <a:r>
              <a:rPr lang="es-ES" sz="2100" b="1" i="0" u="sng" strike="noStrike" cap="none">
                <a:solidFill>
                  <a:schemeClr val="dk1"/>
                </a:solidFill>
              </a:rPr>
              <a:t> CAUSAS</a:t>
            </a:r>
            <a:r>
              <a:rPr lang="es-ES" sz="2100" b="1" i="0" u="none" strike="noStrike" cap="none">
                <a:solidFill>
                  <a:schemeClr val="dk1"/>
                </a:solidFill>
              </a:rPr>
              <a:t> DE BILIRRUBINA NO CONJUGADA SON:</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HIPERBILIRRUBINEMIA FISIOL</a:t>
            </a:r>
            <a:r>
              <a:rPr lang="es-ES" sz="2100" b="1">
                <a:solidFill>
                  <a:schemeClr val="dk1"/>
                </a:solidFill>
              </a:rPr>
              <a:t>Ó</a:t>
            </a:r>
            <a:r>
              <a:rPr lang="es-ES" sz="2100" b="1" i="0" u="none" strike="noStrike" cap="none">
                <a:solidFill>
                  <a:schemeClr val="dk1"/>
                </a:solidFill>
              </a:rPr>
              <a:t>GICA </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HIPERBILIRRUBINEMIA PATOL</a:t>
            </a:r>
            <a:r>
              <a:rPr lang="es-ES" sz="2100" b="1">
                <a:solidFill>
                  <a:schemeClr val="dk1"/>
                </a:solidFill>
              </a:rPr>
              <a:t>Ó</a:t>
            </a:r>
            <a:r>
              <a:rPr lang="es-ES" sz="2100" b="1" i="0" u="none" strike="noStrike" cap="none">
                <a:solidFill>
                  <a:schemeClr val="dk1"/>
                </a:solidFill>
              </a:rPr>
              <a:t>GICA : ANEMIA HEMOL</a:t>
            </a:r>
            <a:r>
              <a:rPr lang="es-ES" sz="2100" b="1">
                <a:solidFill>
                  <a:schemeClr val="dk1"/>
                </a:solidFill>
              </a:rPr>
              <a:t>Í</a:t>
            </a:r>
            <a:r>
              <a:rPr lang="es-ES" sz="2100" b="1" i="0" u="none" strike="noStrike" cap="none">
                <a:solidFill>
                  <a:schemeClr val="dk1"/>
                </a:solidFill>
              </a:rPr>
              <a:t>TICA INMUNITARIA Y NO INMUNITARIA, REABSORCIÒN DE HEMATOMAS, HIPOTIROIDISMO, SEPSIS</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ICTERICIA POR LECHE DE MADRE ( PRECOZ-1º SEM- Y TARD</a:t>
            </a:r>
            <a:r>
              <a:rPr lang="es-ES" sz="2100" b="1">
                <a:solidFill>
                  <a:schemeClr val="dk1"/>
                </a:solidFill>
              </a:rPr>
              <a:t>Í</a:t>
            </a:r>
            <a:r>
              <a:rPr lang="es-ES" sz="2100" b="1" i="0" u="none" strike="noStrike" cap="none">
                <a:solidFill>
                  <a:schemeClr val="dk1"/>
                </a:solidFill>
              </a:rPr>
              <a:t>A )</a:t>
            </a:r>
            <a:endParaRPr sz="2100" b="1" i="0" u="none" strike="noStrike" cap="none">
              <a:solidFill>
                <a:schemeClr val="dk1"/>
              </a:solidFill>
            </a:endParaRPr>
          </a:p>
        </p:txBody>
      </p:sp>
      <p:pic>
        <p:nvPicPr>
          <p:cNvPr id="204" name="Google Shape;204;g2e7aaccb1b9_0_248"/>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205" name="Google Shape;205;g2e7aaccb1b9_0_248"/>
          <p:cNvPicPr preferRelativeResize="0"/>
          <p:nvPr/>
        </p:nvPicPr>
        <p:blipFill rotWithShape="1">
          <a:blip r:embed="rId4">
            <a:alphaModFix/>
          </a:blip>
          <a:srcRect b="10080"/>
          <a:stretch/>
        </p:blipFill>
        <p:spPr>
          <a:xfrm>
            <a:off x="9037375" y="139950"/>
            <a:ext cx="2739775" cy="1819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e7aaccb1b9_0_243"/>
          <p:cNvSpPr txBox="1"/>
          <p:nvPr/>
        </p:nvSpPr>
        <p:spPr>
          <a:xfrm>
            <a:off x="1003950" y="137150"/>
            <a:ext cx="10380300" cy="55719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r>
              <a:rPr lang="es-ES" sz="2400" b="1">
                <a:solidFill>
                  <a:srgbClr val="FFFF00"/>
                </a:solidFill>
              </a:rPr>
              <a:t> </a:t>
            </a:r>
            <a:r>
              <a:rPr lang="es-ES" sz="2400" b="1" i="0" u="none" strike="noStrike" cap="none">
                <a:solidFill>
                  <a:srgbClr val="FFFF00"/>
                </a:solidFill>
              </a:rPr>
              <a:t> ICTERICIA </a:t>
            </a:r>
            <a:endParaRPr sz="2400" b="1" i="0" u="none" strike="noStrike" cap="none">
              <a:solidFill>
                <a:srgbClr val="FFFF00"/>
              </a:solidFill>
            </a:endParaRPr>
          </a:p>
          <a:p>
            <a:pPr marL="0" marR="0" lvl="0" indent="0" algn="l" rtl="0">
              <a:lnSpc>
                <a:spcPct val="150000"/>
              </a:lnSpc>
              <a:spcBef>
                <a:spcPts val="0"/>
              </a:spcBef>
              <a:spcAft>
                <a:spcPts val="0"/>
              </a:spcAft>
              <a:buClr>
                <a:srgbClr val="4A4A63"/>
              </a:buClr>
              <a:buSzPts val="1600"/>
              <a:buFont typeface="Arial"/>
              <a:buNone/>
            </a:pPr>
            <a:endParaRPr sz="17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1700" b="1" i="0" strike="noStrike" cap="none">
                <a:solidFill>
                  <a:schemeClr val="dk1"/>
                </a:solidFill>
              </a:rPr>
              <a:t>FACTORES DE RIESGO PARA DESARROLLAR HIPERBILIRRUBINEMIA SIGNIFICATIVA</a:t>
            </a:r>
            <a:r>
              <a:rPr lang="es-ES" sz="1700" b="0" i="0" strike="noStrike" cap="none">
                <a:solidFill>
                  <a:schemeClr val="lt2"/>
                </a:solidFill>
                <a:latin typeface="Arial"/>
                <a:ea typeface="Arial"/>
                <a:cs typeface="Arial"/>
                <a:sym typeface="Arial"/>
              </a:rPr>
              <a:t>:</a:t>
            </a:r>
            <a:endParaRPr sz="1700" b="0" i="0" strike="noStrike" cap="none">
              <a:solidFill>
                <a:schemeClr val="lt2"/>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MENOR EDAD GESTACIONAL</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lt1"/>
              </a:buClr>
              <a:buSzPts val="1400"/>
              <a:buChar char="●"/>
            </a:pPr>
            <a:r>
              <a:rPr lang="es-ES" b="1">
                <a:solidFill>
                  <a:schemeClr val="lt1"/>
                </a:solidFill>
                <a:highlight>
                  <a:srgbClr val="FFFF00"/>
                </a:highlight>
              </a:rPr>
              <a:t>ICTERICIA</a:t>
            </a:r>
            <a:r>
              <a:rPr lang="es-ES" sz="1400" b="1" i="0" u="none" strike="noStrike" cap="none">
                <a:solidFill>
                  <a:schemeClr val="lt1"/>
                </a:solidFill>
                <a:highlight>
                  <a:srgbClr val="FFFF00"/>
                </a:highlight>
              </a:rPr>
              <a:t> EN LAS PRIMERAS 24 HS DESPU</a:t>
            </a:r>
            <a:r>
              <a:rPr lang="es-ES" b="1">
                <a:solidFill>
                  <a:schemeClr val="lt1"/>
                </a:solidFill>
                <a:highlight>
                  <a:srgbClr val="FFFF00"/>
                </a:highlight>
              </a:rPr>
              <a:t>É</a:t>
            </a:r>
            <a:r>
              <a:rPr lang="es-ES" sz="1400" b="1" i="0" u="none" strike="noStrike" cap="none">
                <a:solidFill>
                  <a:schemeClr val="lt1"/>
                </a:solidFill>
                <a:highlight>
                  <a:srgbClr val="FFFF00"/>
                </a:highlight>
              </a:rPr>
              <a:t>S DEL NACIMIENTO </a:t>
            </a:r>
            <a:endParaRPr sz="1400" b="1" i="0" u="none" strike="noStrike" cap="none">
              <a:solidFill>
                <a:schemeClr val="lt1"/>
              </a:solidFill>
              <a:highlight>
                <a:srgbClr val="FFFF00"/>
              </a:highlight>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BILIRRUBINA S</a:t>
            </a:r>
            <a:r>
              <a:rPr lang="es-ES" b="1">
                <a:solidFill>
                  <a:schemeClr val="dk1"/>
                </a:solidFill>
              </a:rPr>
              <a:t>É</a:t>
            </a:r>
            <a:r>
              <a:rPr lang="es-ES" sz="1400" b="1" i="0" u="none" strike="noStrike" cap="none">
                <a:solidFill>
                  <a:schemeClr val="dk1"/>
                </a:solidFill>
              </a:rPr>
              <a:t>RICA TOTAL ANTES DEL ALTA CERCANA AL UMBRAL DE FOTOTERAPIA</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HEMÓLISIS DE CUALQUIER CAUSA( AUMENTO MAYOR A 0,3 mg/dl POR HORA EN LAS 1º 24 HS O MAYOR DE 0,2 mg/dl A PARTIR DE ENTONCES. SIEMPRE SOLICITAR G</a:t>
            </a:r>
            <a:r>
              <a:rPr lang="es-ES" b="1">
                <a:solidFill>
                  <a:schemeClr val="dk1"/>
                </a:solidFill>
              </a:rPr>
              <a:t>RUPO Y FACTOR RH Y COOMBS </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FOTOTERAPIA ANTES DEL ALTA</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PADRE O HERMANO QUE REQUIRI</a:t>
            </a:r>
            <a:r>
              <a:rPr lang="es-ES" b="1">
                <a:solidFill>
                  <a:schemeClr val="dk1"/>
                </a:solidFill>
              </a:rPr>
              <a:t>Ó</a:t>
            </a:r>
            <a:r>
              <a:rPr lang="es-ES" sz="1400" b="1" i="0" u="none" strike="noStrike" cap="none">
                <a:solidFill>
                  <a:schemeClr val="dk1"/>
                </a:solidFill>
              </a:rPr>
              <a:t> FOTOTERAPIA O EXANGUINOTRANSFUSI</a:t>
            </a:r>
            <a:r>
              <a:rPr lang="es-ES" b="1">
                <a:solidFill>
                  <a:schemeClr val="dk1"/>
                </a:solidFill>
              </a:rPr>
              <a:t>Ó</a:t>
            </a:r>
            <a:r>
              <a:rPr lang="es-ES" sz="1400" b="1" i="0" u="none" strike="noStrike" cap="none">
                <a:solidFill>
                  <a:schemeClr val="dk1"/>
                </a:solidFill>
              </a:rPr>
              <a:t>N</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ANTECEDENTES FAMILIARES DE TRASTORNOS HEREDITARIOS DE LOS GLÓBULOS ROJOS</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LACTANCIA MATERNA EXCLUSIVA CON INGESTA SUBÓPTIMA</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CEFALOHEMATOMA O HEMATOMAS SIGNIFICATIVOS</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TRISOMÍA 21</a:t>
            </a:r>
            <a:endParaRPr sz="14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sz="1400" b="1" i="0" u="none" strike="noStrike" cap="none">
                <a:solidFill>
                  <a:schemeClr val="dk1"/>
                </a:solidFill>
              </a:rPr>
              <a:t>RN MACROSÓMICO HIJO DE MADRE DBT</a:t>
            </a:r>
            <a:endParaRPr sz="1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1700" b="0" i="0" u="none" strike="noStrike" cap="none">
              <a:solidFill>
                <a:schemeClr val="lt2"/>
              </a:solidFill>
              <a:latin typeface="Arial"/>
              <a:ea typeface="Arial"/>
              <a:cs typeface="Arial"/>
              <a:sym typeface="Arial"/>
            </a:endParaRPr>
          </a:p>
        </p:txBody>
      </p:sp>
      <p:pic>
        <p:nvPicPr>
          <p:cNvPr id="211" name="Google Shape;211;g2e7aaccb1b9_0_243"/>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212" name="Google Shape;212;g2e7aaccb1b9_0_243"/>
          <p:cNvPicPr preferRelativeResize="0"/>
          <p:nvPr/>
        </p:nvPicPr>
        <p:blipFill>
          <a:blip r:embed="rId4">
            <a:alphaModFix/>
          </a:blip>
          <a:stretch>
            <a:fillRect/>
          </a:stretch>
        </p:blipFill>
        <p:spPr>
          <a:xfrm>
            <a:off x="7288513" y="4146938"/>
            <a:ext cx="1866900" cy="1562100"/>
          </a:xfrm>
          <a:prstGeom prst="rect">
            <a:avLst/>
          </a:prstGeom>
          <a:noFill/>
          <a:ln>
            <a:noFill/>
          </a:ln>
        </p:spPr>
      </p:pic>
      <p:pic>
        <p:nvPicPr>
          <p:cNvPr id="213" name="Google Shape;213;g2e7aaccb1b9_0_243"/>
          <p:cNvPicPr preferRelativeResize="0"/>
          <p:nvPr/>
        </p:nvPicPr>
        <p:blipFill>
          <a:blip r:embed="rId5">
            <a:alphaModFix/>
          </a:blip>
          <a:stretch>
            <a:fillRect/>
          </a:stretch>
        </p:blipFill>
        <p:spPr>
          <a:xfrm>
            <a:off x="9667075" y="4115875"/>
            <a:ext cx="2408301" cy="1624260"/>
          </a:xfrm>
          <a:prstGeom prst="rect">
            <a:avLst/>
          </a:prstGeom>
          <a:noFill/>
          <a:ln>
            <a:noFill/>
          </a:ln>
        </p:spPr>
      </p:pic>
      <p:pic>
        <p:nvPicPr>
          <p:cNvPr id="214" name="Google Shape;214;g2e7aaccb1b9_0_243"/>
          <p:cNvPicPr preferRelativeResize="0"/>
          <p:nvPr/>
        </p:nvPicPr>
        <p:blipFill rotWithShape="1">
          <a:blip r:embed="rId6">
            <a:alphaModFix/>
          </a:blip>
          <a:srcRect l="11630" r="11143"/>
          <a:stretch/>
        </p:blipFill>
        <p:spPr>
          <a:xfrm>
            <a:off x="9997075" y="2750875"/>
            <a:ext cx="1759500" cy="1280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e7aaccb1b9_0_238"/>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rgbClr val="FFFF00"/>
                </a:solidFill>
              </a:rPr>
              <a:t>ICTERICIA</a:t>
            </a:r>
            <a:endParaRPr sz="2400" b="1" i="0" u="none" strike="noStrike" cap="none">
              <a:solidFill>
                <a:srgbClr val="FFFF00"/>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LA </a:t>
            </a:r>
            <a:r>
              <a:rPr lang="es-ES" sz="2100" b="1" i="0" u="sng" strike="noStrike" cap="none">
                <a:solidFill>
                  <a:schemeClr val="dk1"/>
                </a:solidFill>
              </a:rPr>
              <a:t>BILIRRUBINA SÉRICA TOTAL</a:t>
            </a:r>
            <a:r>
              <a:rPr lang="es-ES" sz="2100" b="1" i="0" u="none" strike="noStrike" cap="none">
                <a:solidFill>
                  <a:schemeClr val="dk1"/>
                </a:solidFill>
              </a:rPr>
              <a:t> SE CONSIDERA LA PRUEBA DEFINITIVA PARA LA TOMA DE DECISIÓN DE FOTOTERAPIA Y EL SEGUIMIENTO</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LA EVALUACIÓN VISUAL </a:t>
            </a:r>
            <a:r>
              <a:rPr lang="es-ES" sz="2100" b="1" i="0" u="none" strike="noStrike" cap="none">
                <a:solidFill>
                  <a:schemeClr val="lt1"/>
                </a:solidFill>
                <a:highlight>
                  <a:srgbClr val="FFFF00"/>
                </a:highlight>
              </a:rPr>
              <a:t>NO</a:t>
            </a:r>
            <a:r>
              <a:rPr lang="es-ES" sz="2100" b="1" i="0" u="none" strike="noStrike" cap="none">
                <a:solidFill>
                  <a:schemeClr val="dk1"/>
                </a:solidFill>
              </a:rPr>
              <a:t> ES CONFIABLE</a:t>
            </a:r>
            <a:endParaRPr sz="2100" b="1" i="0" u="none" strike="noStrike" cap="none">
              <a:solidFill>
                <a:schemeClr val="dk1"/>
              </a:solidFill>
            </a:endParaRPr>
          </a:p>
        </p:txBody>
      </p:sp>
      <p:pic>
        <p:nvPicPr>
          <p:cNvPr id="220" name="Google Shape;220;g2e7aaccb1b9_0_238"/>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e7aaccb1b9_0_223"/>
          <p:cNvSpPr txBox="1"/>
          <p:nvPr/>
        </p:nvSpPr>
        <p:spPr>
          <a:xfrm>
            <a:off x="1021100" y="171450"/>
            <a:ext cx="10380300" cy="546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i="0" u="none" strike="noStrike" cap="none">
                <a:solidFill>
                  <a:srgbClr val="FFFF00"/>
                </a:solidFill>
              </a:rPr>
              <a:t>ICTERICIA</a:t>
            </a:r>
            <a:endParaRPr sz="2500" b="1" i="0" u="none" strike="noStrike" cap="none">
              <a:solidFill>
                <a:srgbClr val="FFFF00"/>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lt2"/>
                </a:solidFill>
              </a:rPr>
              <a:t>LA </a:t>
            </a:r>
            <a:r>
              <a:rPr lang="es-ES" sz="2100" b="1">
                <a:solidFill>
                  <a:schemeClr val="lt2"/>
                </a:solidFill>
              </a:rPr>
              <a:t>DECISIÓN</a:t>
            </a:r>
            <a:r>
              <a:rPr lang="es-ES" sz="2100" b="1" i="0" u="none" strike="noStrike" cap="none">
                <a:solidFill>
                  <a:schemeClr val="lt2"/>
                </a:solidFill>
              </a:rPr>
              <a:t> DE FOTOTERAPIA SE BASA EN:</a:t>
            </a:r>
            <a:endParaRPr sz="2100" b="1" i="0" u="none" strike="noStrike" cap="none">
              <a:solidFill>
                <a:schemeClr val="lt2"/>
              </a:solidFill>
            </a:endParaRPr>
          </a:p>
          <a:p>
            <a:pPr marL="457200" marR="0" lvl="0" indent="-361950" algn="l" rtl="0">
              <a:lnSpc>
                <a:spcPct val="150000"/>
              </a:lnSpc>
              <a:spcBef>
                <a:spcPts val="0"/>
              </a:spcBef>
              <a:spcAft>
                <a:spcPts val="0"/>
              </a:spcAft>
              <a:buClr>
                <a:schemeClr val="lt2"/>
              </a:buClr>
              <a:buSzPts val="2100"/>
              <a:buChar char="+"/>
            </a:pPr>
            <a:r>
              <a:rPr lang="es-ES" sz="2100" b="1" i="0" u="none" strike="noStrike" cap="none">
                <a:solidFill>
                  <a:schemeClr val="lt2"/>
                </a:solidFill>
              </a:rPr>
              <a:t>EDAD GESTACIONAL</a:t>
            </a:r>
            <a:endParaRPr sz="2100" b="1" i="0" u="none" strike="noStrike" cap="none">
              <a:solidFill>
                <a:schemeClr val="lt2"/>
              </a:solidFill>
            </a:endParaRPr>
          </a:p>
          <a:p>
            <a:pPr marL="457200" marR="0" lvl="0" indent="-361950" algn="l" rtl="0">
              <a:lnSpc>
                <a:spcPct val="150000"/>
              </a:lnSpc>
              <a:spcBef>
                <a:spcPts val="0"/>
              </a:spcBef>
              <a:spcAft>
                <a:spcPts val="0"/>
              </a:spcAft>
              <a:buClr>
                <a:schemeClr val="lt2"/>
              </a:buClr>
              <a:buSzPts val="2100"/>
              <a:buChar char="+"/>
            </a:pPr>
            <a:r>
              <a:rPr lang="es-ES" sz="2100" b="1" i="0" u="none" strike="noStrike" cap="none">
                <a:solidFill>
                  <a:schemeClr val="lt2"/>
                </a:solidFill>
              </a:rPr>
              <a:t>BILIRRUBINA SÉRICA TOTAL POR HORA </a:t>
            </a:r>
            <a:endParaRPr sz="2100" b="1" i="0" u="none" strike="noStrike" cap="none">
              <a:solidFill>
                <a:schemeClr val="lt2"/>
              </a:solidFill>
            </a:endParaRPr>
          </a:p>
          <a:p>
            <a:pPr marL="457200" marR="0" lvl="0" indent="-361950" algn="l" rtl="0">
              <a:lnSpc>
                <a:spcPct val="150000"/>
              </a:lnSpc>
              <a:spcBef>
                <a:spcPts val="0"/>
              </a:spcBef>
              <a:spcAft>
                <a:spcPts val="0"/>
              </a:spcAft>
              <a:buClr>
                <a:schemeClr val="lt2"/>
              </a:buClr>
              <a:buSzPts val="2100"/>
              <a:buChar char="+"/>
            </a:pPr>
            <a:r>
              <a:rPr lang="es-ES" sz="2100" b="1" i="0" u="none" strike="noStrike" cap="none">
                <a:solidFill>
                  <a:schemeClr val="lt2"/>
                </a:solidFill>
              </a:rPr>
              <a:t>PRESENCIA DE FACTORES DE RIESGO DE NEUROTOXICIDAD </a:t>
            </a:r>
            <a:r>
              <a:rPr lang="es-ES" sz="1500" b="1" i="0" u="none" strike="noStrike" cap="none">
                <a:solidFill>
                  <a:srgbClr val="FFFF00"/>
                </a:solidFill>
              </a:rPr>
              <a:t>( EG MENOR DE 38 SEM, ALBÚMINA MENOR 3 g/dl ,  ENFERMEDAD HEMOLÍTICA ISOINMUNE, ES DECIR COOMBS DIRECTA + , OTRAS ENFERMEDADES HEMOLÍTICAS SEPSIS, INESTABILIDAD CLÍNICA IMPORTANTE EN LAS ÚLTIMAS 24 HS</a:t>
            </a:r>
            <a:endParaRPr sz="1500" b="1" i="0" u="none" strike="noStrike" cap="none">
              <a:solidFill>
                <a:srgbClr val="FFFF00"/>
              </a:solidFill>
            </a:endParaRPr>
          </a:p>
        </p:txBody>
      </p:sp>
      <p:pic>
        <p:nvPicPr>
          <p:cNvPr id="226" name="Google Shape;226;g2e7aaccb1b9_0_223"/>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e7aaccb1b9_0_282"/>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232" name="Google Shape;232;g2e7aaccb1b9_0_282"/>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233" name="Google Shape;233;g2e7aaccb1b9_0_282"/>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g2e7aaccb1b9_0_282" title="1000183973 (2048×1536)"/>
          <p:cNvPicPr preferRelativeResize="0"/>
          <p:nvPr/>
        </p:nvPicPr>
        <p:blipFill rotWithShape="1">
          <a:blip r:embed="rId4">
            <a:alphaModFix/>
          </a:blip>
          <a:srcRect/>
          <a:stretch/>
        </p:blipFill>
        <p:spPr>
          <a:xfrm>
            <a:off x="1524000" y="0"/>
            <a:ext cx="9144003" cy="5606427"/>
          </a:xfrm>
          <a:prstGeom prst="rect">
            <a:avLst/>
          </a:prstGeom>
          <a:noFill/>
          <a:ln w="12700" cap="flat" cmpd="sng">
            <a:solidFill>
              <a:srgbClr val="4A4A63"/>
            </a:solidFill>
            <a:prstDash val="solid"/>
            <a:miter lim="8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e7aaccb1b9_0_276"/>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240" name="Google Shape;240;g2e7aaccb1b9_0_276"/>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241" name="Google Shape;241;g2e7aaccb1b9_0_276"/>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e7aaccb1b9_0_276" title="1000183974 (2048×1536)"/>
          <p:cNvPicPr preferRelativeResize="0"/>
          <p:nvPr/>
        </p:nvPicPr>
        <p:blipFill rotWithShape="1">
          <a:blip r:embed="rId4">
            <a:alphaModFix/>
          </a:blip>
          <a:srcRect/>
          <a:stretch/>
        </p:blipFill>
        <p:spPr>
          <a:xfrm>
            <a:off x="1524000" y="0"/>
            <a:ext cx="9144003" cy="5825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2e7aaccb1b9_0_270"/>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248" name="Google Shape;248;g2e7aaccb1b9_0_270"/>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249" name="Google Shape;249;g2e7aaccb1b9_0_270"/>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e7aaccb1b9_0_270" title="1000183975 (638×478)"/>
          <p:cNvPicPr preferRelativeResize="0"/>
          <p:nvPr/>
        </p:nvPicPr>
        <p:blipFill rotWithShape="1">
          <a:blip r:embed="rId4">
            <a:alphaModFix/>
          </a:blip>
          <a:srcRect/>
          <a:stretch/>
        </p:blipFill>
        <p:spPr>
          <a:xfrm>
            <a:off x="3057525" y="0"/>
            <a:ext cx="6076950" cy="5705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e7aaccb1b9_0_218"/>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2100" b="1" i="0" u="none" strike="noStrike" cap="none">
                <a:solidFill>
                  <a:schemeClr val="dk1"/>
                </a:solidFill>
              </a:rPr>
              <a:t>LA AAP EN SUS RECOMENDACIONES 2022 DETERMINÓ QUE LA NEUROTOXICIDAD DE LA BILIRRUBINA NO OCURRE HASTA QUE LAS CONCENTRACIONES ESTÁN MUY POR ENCIMA DE LOS UMBRALES DE EXANGUINOTRANSFUSIÓN, POR LO QUE</a:t>
            </a:r>
            <a:r>
              <a:rPr lang="es-ES" sz="2100" b="1" i="0" u="sng" strike="noStrike" cap="none">
                <a:solidFill>
                  <a:schemeClr val="dk1"/>
                </a:solidFill>
              </a:rPr>
              <a:t> ELEVARON LOS UMBRALES DE LA FOTOTERAPIA</a:t>
            </a:r>
            <a:endParaRPr sz="2100" b="1" i="0" u="sng" strike="noStrike" cap="none">
              <a:solidFill>
                <a:schemeClr val="dk1"/>
              </a:solidFill>
            </a:endParaRPr>
          </a:p>
        </p:txBody>
      </p:sp>
      <p:pic>
        <p:nvPicPr>
          <p:cNvPr id="256" name="Google Shape;256;g2e7aaccb1b9_0_218"/>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257" name="Google Shape;257;g2e7aaccb1b9_0_218"/>
          <p:cNvPicPr preferRelativeResize="0"/>
          <p:nvPr/>
        </p:nvPicPr>
        <p:blipFill>
          <a:blip r:embed="rId4">
            <a:alphaModFix/>
          </a:blip>
          <a:stretch>
            <a:fillRect/>
          </a:stretch>
        </p:blipFill>
        <p:spPr>
          <a:xfrm>
            <a:off x="10003013" y="394288"/>
            <a:ext cx="1971675" cy="197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p:nvPr/>
        </p:nvSpPr>
        <p:spPr>
          <a:xfrm>
            <a:off x="1021075" y="1031825"/>
            <a:ext cx="9574500" cy="45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dk1"/>
                </a:solidFill>
                <a:latin typeface="Arial"/>
                <a:ea typeface="Arial"/>
                <a:cs typeface="Arial"/>
                <a:sym typeface="Arial"/>
              </a:rPr>
              <a:t>CAUSAS DE MORTALIDAD NEONATAL</a:t>
            </a:r>
            <a:endParaRPr sz="1400" b="0" i="0" u="none" strike="noStrike" cap="none">
              <a:solidFill>
                <a:schemeClr val="dk1"/>
              </a:solidFill>
              <a:latin typeface="Arial"/>
              <a:ea typeface="Arial"/>
              <a:cs typeface="Arial"/>
              <a:sym typeface="Arial"/>
            </a:endParaRPr>
          </a:p>
        </p:txBody>
      </p:sp>
      <p:sp>
        <p:nvSpPr>
          <p:cNvPr id="73" name="Google Shape;73;p3"/>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457200" marR="0" lvl="0" indent="-330200" algn="l" rtl="0">
              <a:lnSpc>
                <a:spcPct val="150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LA TASA DE MORTALIDAD INFANTIL  EN ARGENTINA EN 2021 FUE DEL 8 </a:t>
            </a:r>
            <a:r>
              <a:rPr lang="es-ES" sz="1600">
                <a:solidFill>
                  <a:schemeClr val="dk1"/>
                </a:solidFill>
              </a:rPr>
              <a:t>º/</a:t>
            </a:r>
            <a:r>
              <a:rPr lang="es-ES" sz="1300">
                <a:solidFill>
                  <a:schemeClr val="dk1"/>
                </a:solidFill>
              </a:rPr>
              <a:t>oo </a:t>
            </a:r>
            <a:endParaRPr sz="1300">
              <a:solidFill>
                <a:schemeClr val="dk1"/>
              </a:solidFill>
            </a:endParaRPr>
          </a:p>
          <a:p>
            <a:pPr marL="457200" marR="0" lvl="0" indent="-330200" algn="l" rtl="0">
              <a:lnSpc>
                <a:spcPct val="150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LA MORTALIDAD INFANTIL COMPRENDE LA MORTALIDAD EN MENORES DE 1 AÑO .</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EST</a:t>
            </a:r>
            <a:r>
              <a:rPr lang="es-ES" sz="1600">
                <a:solidFill>
                  <a:schemeClr val="dk1"/>
                </a:solidFill>
              </a:rPr>
              <a:t>Á</a:t>
            </a:r>
            <a:r>
              <a:rPr lang="es-ES" sz="1600" b="0" i="0" u="none" strike="noStrike" cap="none">
                <a:solidFill>
                  <a:schemeClr val="dk1"/>
                </a:solidFill>
                <a:latin typeface="Arial"/>
                <a:ea typeface="Arial"/>
                <a:cs typeface="Arial"/>
                <a:sym typeface="Arial"/>
              </a:rPr>
              <a:t> COMPUESTA POR LA MORTALIDAD NEONATAL ( MENORES DE 28 D</a:t>
            </a:r>
            <a:r>
              <a:rPr lang="es-ES" sz="1600">
                <a:solidFill>
                  <a:schemeClr val="dk1"/>
                </a:solidFill>
              </a:rPr>
              <a:t>Í</a:t>
            </a:r>
            <a:r>
              <a:rPr lang="es-ES" sz="1600" b="0" i="0" u="none" strike="noStrike" cap="none">
                <a:solidFill>
                  <a:schemeClr val="dk1"/>
                </a:solidFill>
                <a:latin typeface="Arial"/>
                <a:ea typeface="Arial"/>
                <a:cs typeface="Arial"/>
                <a:sym typeface="Arial"/>
              </a:rPr>
              <a:t>AS ) Y LA POSTNEONATAL </a:t>
            </a: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74" name="Google Shape;74;p3"/>
          <p:cNvPicPr preferRelativeResize="0"/>
          <p:nvPr/>
        </p:nvPicPr>
        <p:blipFill rotWithShape="1">
          <a:blip r:embed="rId3">
            <a:alphaModFix/>
          </a:blip>
          <a:srcRect/>
          <a:stretch/>
        </p:blipFill>
        <p:spPr>
          <a:xfrm>
            <a:off x="-1" y="5824987"/>
            <a:ext cx="12192001" cy="10330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e7aaccb1b9_0_302"/>
          <p:cNvSpPr txBox="1"/>
          <p:nvPr/>
        </p:nvSpPr>
        <p:spPr>
          <a:xfrm>
            <a:off x="986800" y="651525"/>
            <a:ext cx="10380300" cy="47319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chemeClr val="dk1"/>
                </a:solidFill>
              </a:rPr>
              <a:t>LA</a:t>
            </a:r>
            <a:r>
              <a:rPr lang="es-ES" sz="2100" b="0" i="0" u="none" strike="noStrike" cap="none">
                <a:solidFill>
                  <a:schemeClr val="lt2"/>
                </a:solidFill>
                <a:latin typeface="Arial"/>
                <a:ea typeface="Arial"/>
                <a:cs typeface="Arial"/>
                <a:sym typeface="Arial"/>
              </a:rPr>
              <a:t> </a:t>
            </a:r>
            <a:r>
              <a:rPr lang="es-ES" sz="2400" b="1" i="0" u="none" strike="noStrike" cap="none">
                <a:solidFill>
                  <a:srgbClr val="FFFF00"/>
                </a:solidFill>
              </a:rPr>
              <a:t>ICTERICIA COLESTÁTICA</a:t>
            </a:r>
            <a:r>
              <a:rPr lang="es-ES" sz="2100" b="0" i="0" u="none" strike="noStrike" cap="none">
                <a:solidFill>
                  <a:schemeClr val="lt2"/>
                </a:solidFill>
                <a:latin typeface="Arial"/>
                <a:ea typeface="Arial"/>
                <a:cs typeface="Arial"/>
                <a:sym typeface="Arial"/>
              </a:rPr>
              <a:t> </a:t>
            </a:r>
            <a:r>
              <a:rPr lang="es-ES" sz="2100" b="1" i="0" u="none" strike="noStrike" cap="none">
                <a:solidFill>
                  <a:schemeClr val="dk1"/>
                </a:solidFill>
              </a:rPr>
              <a:t>SIEMPRE ES </a:t>
            </a:r>
            <a:r>
              <a:rPr lang="es-ES" sz="2100" b="1" i="0" u="sng" strike="noStrike" cap="none">
                <a:solidFill>
                  <a:schemeClr val="dk1"/>
                </a:solidFill>
              </a:rPr>
              <a:t>PATOLÓGICA </a:t>
            </a:r>
            <a:r>
              <a:rPr lang="es-ES" sz="2100" b="1" i="0" u="none" strike="noStrike" cap="none">
                <a:solidFill>
                  <a:schemeClr val="dk1"/>
                </a:solidFill>
              </a:rPr>
              <a:t>E INDICA DISFUNCIÓN HEPATOBILIAR.</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LA</a:t>
            </a:r>
            <a:r>
              <a:rPr lang="es-ES" sz="2100" b="1" i="0" u="none" strike="noStrike" cap="none">
                <a:solidFill>
                  <a:schemeClr val="lt1"/>
                </a:solidFill>
                <a:highlight>
                  <a:srgbClr val="FFFF00"/>
                </a:highlight>
              </a:rPr>
              <a:t> ATRESIA BILIAR </a:t>
            </a:r>
            <a:r>
              <a:rPr lang="es-ES" sz="2100" b="1" i="0" u="none" strike="noStrike" cap="none">
                <a:solidFill>
                  <a:schemeClr val="dk1"/>
                </a:solidFill>
              </a:rPr>
              <a:t>SIGUE SIENDO LA CAUSA MÁS COMÚN DE ENFERMEDAD HEPÁTICA TERMINAL EN LOS NIÑOS Y LA INDICACIÓN PRINCIPAL PARA TRASPLANTE HEPÁTICO PEDIÁTRICO</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ANORMAL :  </a:t>
            </a:r>
            <a:endParaRPr sz="2100" b="1" i="0" u="none" strike="noStrike" cap="none">
              <a:solidFill>
                <a:schemeClr val="dk1"/>
              </a:solidFill>
            </a:endParaRPr>
          </a:p>
          <a:p>
            <a:pPr marL="457200" marR="0" lvl="0" indent="-336550" algn="l" rtl="0">
              <a:lnSpc>
                <a:spcPct val="150000"/>
              </a:lnSpc>
              <a:spcBef>
                <a:spcPts val="0"/>
              </a:spcBef>
              <a:spcAft>
                <a:spcPts val="0"/>
              </a:spcAft>
              <a:buClr>
                <a:srgbClr val="00FFFF"/>
              </a:buClr>
              <a:buSzPts val="1700"/>
              <a:buChar char="●"/>
            </a:pPr>
            <a:r>
              <a:rPr lang="es-ES" sz="1700" b="1" i="0" u="none" strike="noStrike" cap="none">
                <a:solidFill>
                  <a:srgbClr val="00FFFF"/>
                </a:solidFill>
              </a:rPr>
              <a:t>BILIRRUBINA SÉRICA DIRECTA MAYOR 1 mg/dl</a:t>
            </a:r>
            <a:endParaRPr sz="1700" b="1" i="0" u="none" strike="noStrike" cap="none">
              <a:solidFill>
                <a:srgbClr val="00FFFF"/>
              </a:solidFill>
            </a:endParaRPr>
          </a:p>
          <a:p>
            <a:pPr marL="457200" marR="0" lvl="0" indent="-336550" algn="l" rtl="0">
              <a:lnSpc>
                <a:spcPct val="150000"/>
              </a:lnSpc>
              <a:spcBef>
                <a:spcPts val="0"/>
              </a:spcBef>
              <a:spcAft>
                <a:spcPts val="0"/>
              </a:spcAft>
              <a:buClr>
                <a:srgbClr val="00FFFF"/>
              </a:buClr>
              <a:buSzPts val="1700"/>
              <a:buChar char="●"/>
            </a:pPr>
            <a:r>
              <a:rPr lang="es-ES" sz="1700" b="1" i="0" u="none" strike="noStrike" cap="none">
                <a:solidFill>
                  <a:srgbClr val="00FFFF"/>
                </a:solidFill>
              </a:rPr>
              <a:t>BILIRRUBINA SÉRICA CONJUGADA MAYOR 0,3 mg/dl </a:t>
            </a:r>
            <a:endParaRPr sz="1700" b="1">
              <a:solidFill>
                <a:srgbClr val="00FFFF"/>
              </a:solidFill>
            </a:endParaRPr>
          </a:p>
          <a:p>
            <a:pPr marL="0" marR="0" lvl="0" indent="0" algn="l" rtl="0">
              <a:lnSpc>
                <a:spcPct val="150000"/>
              </a:lnSpc>
              <a:spcBef>
                <a:spcPts val="0"/>
              </a:spcBef>
              <a:spcAft>
                <a:spcPts val="0"/>
              </a:spcAft>
              <a:buNone/>
            </a:pPr>
            <a:r>
              <a:rPr lang="es-ES" sz="1700" b="1">
                <a:solidFill>
                  <a:schemeClr val="lt1"/>
                </a:solidFill>
                <a:highlight>
                  <a:srgbClr val="FFFF00"/>
                </a:highlight>
              </a:rPr>
              <a:t>CUALQUIER RN QUE PRESENTE ICTERICIA A LAS 2 SEM DE VIDA DEBE</a:t>
            </a:r>
            <a:endParaRPr sz="1700" b="1">
              <a:solidFill>
                <a:schemeClr val="lt1"/>
              </a:solidFill>
              <a:highlight>
                <a:srgbClr val="FFFF00"/>
              </a:highlight>
            </a:endParaRPr>
          </a:p>
          <a:p>
            <a:pPr marL="0" marR="0" lvl="0" indent="0" algn="l" rtl="0">
              <a:lnSpc>
                <a:spcPct val="150000"/>
              </a:lnSpc>
              <a:spcBef>
                <a:spcPts val="0"/>
              </a:spcBef>
              <a:spcAft>
                <a:spcPts val="0"/>
              </a:spcAft>
              <a:buNone/>
            </a:pPr>
            <a:r>
              <a:rPr lang="es-ES" sz="1700" b="1">
                <a:solidFill>
                  <a:schemeClr val="lt1"/>
                </a:solidFill>
                <a:highlight>
                  <a:srgbClr val="FFFF00"/>
                </a:highlight>
              </a:rPr>
              <a:t>SER EVALUADO CON LA DETERMINACIÓN DE BIL. TOTAL Y DIRECTA</a:t>
            </a:r>
            <a:r>
              <a:rPr lang="es-ES" sz="1700">
                <a:solidFill>
                  <a:schemeClr val="lt1"/>
                </a:solidFill>
                <a:highlight>
                  <a:srgbClr val="FFFF00"/>
                </a:highlight>
              </a:rPr>
              <a:t> </a:t>
            </a:r>
            <a:r>
              <a:rPr lang="es-ES" sz="1700" b="1">
                <a:solidFill>
                  <a:srgbClr val="FFFF00"/>
                </a:solidFill>
              </a:rPr>
              <a:t> </a:t>
            </a:r>
            <a:endParaRPr sz="1700" b="1">
              <a:solidFill>
                <a:srgbClr val="FFFF00"/>
              </a:solidFill>
            </a:endParaRPr>
          </a:p>
        </p:txBody>
      </p:sp>
      <p:pic>
        <p:nvPicPr>
          <p:cNvPr id="263" name="Google Shape;263;g2e7aaccb1b9_0_30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264" name="Google Shape;264;g2e7aaccb1b9_0_302"/>
          <p:cNvPicPr preferRelativeResize="0"/>
          <p:nvPr/>
        </p:nvPicPr>
        <p:blipFill>
          <a:blip r:embed="rId4">
            <a:alphaModFix/>
          </a:blip>
          <a:stretch>
            <a:fillRect/>
          </a:stretch>
        </p:blipFill>
        <p:spPr>
          <a:xfrm>
            <a:off x="8822713" y="2560200"/>
            <a:ext cx="2105025" cy="2171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e9bb1651ce_0_20"/>
          <p:cNvSpPr txBox="1"/>
          <p:nvPr/>
        </p:nvSpPr>
        <p:spPr>
          <a:xfrm>
            <a:off x="1021100" y="85725"/>
            <a:ext cx="10380300" cy="573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300" b="0" i="0" u="none" strike="noStrike" cap="none">
                <a:solidFill>
                  <a:srgbClr val="FFFF00"/>
                </a:solidFill>
                <a:latin typeface="Arial"/>
                <a:ea typeface="Arial"/>
                <a:cs typeface="Arial"/>
                <a:sym typeface="Arial"/>
              </a:rPr>
              <a:t>                                  </a:t>
            </a:r>
            <a:r>
              <a:rPr lang="es-ES" sz="2300" b="1" i="0" u="none" strike="noStrike" cap="none">
                <a:solidFill>
                  <a:srgbClr val="FFFF00"/>
                </a:solidFill>
              </a:rPr>
              <a:t> ATRESIA BILIAR EXTRAHEPÁTICA:</a:t>
            </a:r>
            <a:endParaRPr sz="2300" b="1" i="0" u="none" strike="noStrike" cap="none">
              <a:solidFill>
                <a:srgbClr val="FFFF00"/>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ES UN PROCESO INFLAMATORIO QUE CONDUCE A LA OBLITERACIÓN DE LA VÍA BILIAR EXTRAHEPÁTICA</a:t>
            </a:r>
            <a:endParaRPr sz="17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GENERALMENTE SON RN DE TÉRMINO DE PESO Y ASPECTO NORMAL QUE DESARROLLA </a:t>
            </a:r>
            <a:r>
              <a:rPr lang="es-ES" sz="1700">
                <a:solidFill>
                  <a:schemeClr val="lt1"/>
                </a:solidFill>
                <a:highlight>
                  <a:srgbClr val="FFFF00"/>
                </a:highlight>
              </a:rPr>
              <a:t>ICTERICIA CON HIPOCOLIA DE INICIO ENTRE LAS 2 Y 6 SEMANAS DE VIDA, COLURIA ,  CON HEPATOMEGALIA Y CON BUEN ESTADO GENERAL</a:t>
            </a:r>
            <a:endParaRPr sz="1700">
              <a:solidFill>
                <a:schemeClr val="lt1"/>
              </a:solidFill>
              <a:highlight>
                <a:srgbClr val="FFFF00"/>
              </a:highlight>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SUELE EXISTIR UNA FASE INICIAL EN LA CUAL LAS DEPOSICIONES TODAVÍA TIENEN COLOR ANTES DE LA OBLITERACIÓN COMPLETA DE LA VÍA BILIAR .</a:t>
            </a:r>
            <a:endParaRPr sz="17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A PARTIR DE LOS 2-3 MESES VAN APARECIENDO SIGNOS DE HIPERTENSIÓN PORTAL COMO ESPLENOMEGALIA Y CIRCULACIÓN COLATERAL</a:t>
            </a:r>
            <a:endParaRPr sz="17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EL DIAGNÓSTICO PRECOZ SEGUIDO DE TRATAMIENTO QUIRÚRGICO EN LAS PRIMERAS SEMANAS DE VIDA MEJORA EL PRONÓSTICO DE LA ENFERMEDAD</a:t>
            </a:r>
            <a:endParaRPr sz="1700" b="1">
              <a:solidFill>
                <a:schemeClr val="dk1"/>
              </a:solidFill>
            </a:endParaRPr>
          </a:p>
        </p:txBody>
      </p:sp>
      <p:pic>
        <p:nvPicPr>
          <p:cNvPr id="270" name="Google Shape;270;g2e9bb1651ce_0_20"/>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121a800656_0_22"/>
          <p:cNvSpPr txBox="1"/>
          <p:nvPr/>
        </p:nvSpPr>
        <p:spPr>
          <a:xfrm>
            <a:off x="1021100" y="411475"/>
            <a:ext cx="10380300" cy="509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a:solidFill>
                  <a:srgbClr val="4A4A63"/>
                </a:solidFill>
              </a:rPr>
              <a:t>                                                         </a:t>
            </a:r>
            <a:r>
              <a:rPr lang="es-ES" sz="1900" b="1" i="0" u="none" strike="noStrike" cap="none">
                <a:solidFill>
                  <a:srgbClr val="00FF00"/>
                </a:solidFill>
              </a:rPr>
              <a:t>  </a:t>
            </a:r>
            <a:r>
              <a:rPr lang="es-ES" sz="2400" b="1">
                <a:solidFill>
                  <a:srgbClr val="00FF00"/>
                </a:solidFill>
              </a:rPr>
              <a:t>VÓMITOS EN EL NEONATO</a:t>
            </a:r>
            <a:endParaRPr sz="2100" b="1">
              <a:solidFill>
                <a:schemeClr val="dk1"/>
              </a:solidFill>
            </a:endParaRPr>
          </a:p>
          <a:p>
            <a:pPr marL="0" marR="0" lvl="0" indent="0" algn="l" rtl="0">
              <a:lnSpc>
                <a:spcPct val="150000"/>
              </a:lnSpc>
              <a:spcBef>
                <a:spcPts val="0"/>
              </a:spcBef>
              <a:spcAft>
                <a:spcPts val="0"/>
              </a:spcAft>
              <a:buNone/>
            </a:pPr>
            <a:endParaRPr sz="2100" b="1">
              <a:solidFill>
                <a:schemeClr val="dk1"/>
              </a:solidFill>
            </a:endParaRPr>
          </a:p>
          <a:p>
            <a:pPr marL="457200" marR="0" lvl="0" indent="0" algn="l" rtl="0">
              <a:lnSpc>
                <a:spcPct val="150000"/>
              </a:lnSpc>
              <a:spcBef>
                <a:spcPts val="0"/>
              </a:spcBef>
              <a:spcAft>
                <a:spcPts val="0"/>
              </a:spcAft>
              <a:buNone/>
            </a:pP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VÓMITO: </a:t>
            </a:r>
            <a:r>
              <a:rPr lang="es-ES" sz="1500" b="1">
                <a:solidFill>
                  <a:schemeClr val="dk1"/>
                </a:solidFill>
              </a:rPr>
              <a:t>EXPULSIÓN FORZADA DEL CONTENIDO GÁSTRICO</a:t>
            </a:r>
            <a:endParaRPr sz="1500" b="1">
              <a:solidFill>
                <a:schemeClr val="dk1"/>
              </a:solidFill>
            </a:endParaRPr>
          </a:p>
          <a:p>
            <a:pPr marL="457200" marR="0" lvl="0" indent="0" algn="l" rtl="0">
              <a:lnSpc>
                <a:spcPct val="150000"/>
              </a:lnSpc>
              <a:spcBef>
                <a:spcPts val="0"/>
              </a:spcBef>
              <a:spcAft>
                <a:spcPts val="0"/>
              </a:spcAft>
              <a:buNone/>
            </a:pP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REGURGITACIÓN : </a:t>
            </a:r>
            <a:r>
              <a:rPr lang="es-ES" sz="1500" b="1">
                <a:solidFill>
                  <a:schemeClr val="dk1"/>
                </a:solidFill>
              </a:rPr>
              <a:t>FENÓMENO MÁS PASIVO, NO VA PRECEDIDO DE PRÓDROMOS Y SE VE EN EL 80 % DE LOS LACTANTES MENORES DE 3 MESES</a:t>
            </a:r>
            <a:endParaRPr sz="1500" b="1">
              <a:solidFill>
                <a:schemeClr val="dk1"/>
              </a:solidFill>
            </a:endParaRPr>
          </a:p>
        </p:txBody>
      </p:sp>
      <p:pic>
        <p:nvPicPr>
          <p:cNvPr id="276" name="Google Shape;276;g2121a800656_0_22"/>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277" name="Google Shape;277;g2121a800656_0_22"/>
          <p:cNvPicPr preferRelativeResize="0"/>
          <p:nvPr/>
        </p:nvPicPr>
        <p:blipFill>
          <a:blip r:embed="rId4">
            <a:alphaModFix/>
          </a:blip>
          <a:stretch>
            <a:fillRect/>
          </a:stretch>
        </p:blipFill>
        <p:spPr>
          <a:xfrm>
            <a:off x="9397725" y="1151250"/>
            <a:ext cx="2221993" cy="2221993"/>
          </a:xfrm>
          <a:prstGeom prst="rect">
            <a:avLst/>
          </a:prstGeom>
          <a:noFill/>
          <a:ln>
            <a:noFill/>
          </a:ln>
        </p:spPr>
      </p:pic>
      <p:pic>
        <p:nvPicPr>
          <p:cNvPr id="278" name="Google Shape;278;g2121a800656_0_22"/>
          <p:cNvPicPr preferRelativeResize="0"/>
          <p:nvPr/>
        </p:nvPicPr>
        <p:blipFill rotWithShape="1">
          <a:blip r:embed="rId5">
            <a:alphaModFix/>
          </a:blip>
          <a:srcRect t="11793"/>
          <a:stretch/>
        </p:blipFill>
        <p:spPr>
          <a:xfrm>
            <a:off x="9105125" y="4249798"/>
            <a:ext cx="2514600" cy="157517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121a800656_0_32"/>
          <p:cNvSpPr txBox="1"/>
          <p:nvPr/>
        </p:nvSpPr>
        <p:spPr>
          <a:xfrm>
            <a:off x="1072550" y="0"/>
            <a:ext cx="10380300" cy="56580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rgbClr val="00FF00"/>
                </a:solidFill>
              </a:rPr>
              <a:t> V</a:t>
            </a:r>
            <a:r>
              <a:rPr lang="es-ES" sz="2400" b="1">
                <a:solidFill>
                  <a:srgbClr val="00FF00"/>
                </a:solidFill>
              </a:rPr>
              <a:t>ÓMITO EN EL NEONATO</a:t>
            </a:r>
            <a:endParaRPr sz="2400" b="1">
              <a:solidFill>
                <a:srgbClr val="00FF00"/>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HISTORIA CLÍNICA : </a:t>
            </a:r>
            <a:r>
              <a:rPr lang="es-ES" sz="1700" b="1">
                <a:solidFill>
                  <a:schemeClr val="dk1"/>
                </a:solidFill>
              </a:rPr>
              <a:t>tipo de contenido de los vómitos ( gástrico, bilioso, fecaloide), frecuencia, cantidad, edad de presentación, relación con las tomas, síntomas acompañantes  (fiebre, diarrea, alteración neurológica, mal estado general, acidosis metabólica o administración de fármacos), antecedentes perinatales y familiares.</a:t>
            </a:r>
            <a:endParaRPr sz="17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17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EXPLORACIÓN CLÍNICA COMPLETA</a:t>
            </a:r>
            <a:endParaRPr sz="21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 </a:t>
            </a:r>
            <a:r>
              <a:rPr lang="es-ES" sz="1800" b="1">
                <a:solidFill>
                  <a:schemeClr val="dk1"/>
                </a:solidFill>
              </a:rPr>
              <a:t>Una minuciosa historia clínica , así como una exploración física completa son fundamentales para orientar el diagnóstico, siendo en ocasiones, suficientes para su manejo sin necesidad de pruebas complementarias  ( laboratorio, radiografía abdominal y ecografía) </a:t>
            </a:r>
            <a:endParaRPr sz="1800" b="1">
              <a:solidFill>
                <a:schemeClr val="dk1"/>
              </a:solidFill>
            </a:endParaRPr>
          </a:p>
        </p:txBody>
      </p:sp>
      <p:pic>
        <p:nvPicPr>
          <p:cNvPr id="284" name="Google Shape;284;g2121a800656_0_32"/>
          <p:cNvPicPr preferRelativeResize="0"/>
          <p:nvPr/>
        </p:nvPicPr>
        <p:blipFill rotWithShape="1">
          <a:blip r:embed="rId3">
            <a:alphaModFix/>
          </a:blip>
          <a:srcRect/>
          <a:stretch/>
        </p:blipFill>
        <p:spPr>
          <a:xfrm>
            <a:off x="-1" y="5824987"/>
            <a:ext cx="12192000" cy="1033013"/>
          </a:xfrm>
          <a:prstGeom prst="rect">
            <a:avLst/>
          </a:prstGeom>
          <a:noFill/>
          <a:ln>
            <a:noFill/>
          </a:ln>
        </p:spPr>
      </p:pic>
      <p:sp>
        <p:nvSpPr>
          <p:cNvPr id="285" name="Google Shape;285;g2121a800656_0_32"/>
          <p:cNvSpPr/>
          <p:nvPr/>
        </p:nvSpPr>
        <p:spPr>
          <a:xfrm>
            <a:off x="891550" y="3463300"/>
            <a:ext cx="10475700" cy="2005800"/>
          </a:xfrm>
          <a:prstGeom prst="horizontalScrol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b="1">
                <a:solidFill>
                  <a:schemeClr val="lt1"/>
                </a:solidFill>
              </a:rPr>
              <a:t>Una minuciosa historia clínica, así como una exploración física completa son fundamentales para orientar el diagnóstico, siendo en ocasiones, suficientes para su manejo , sin necesidad de pruebas complementarias ( lab, radiografía abdominal y ecografía)</a:t>
            </a:r>
            <a:endParaRPr sz="1600" b="1">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151ba51f15_0_426"/>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291" name="Google Shape;291;g2151ba51f15_0_426"/>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292" name="Google Shape;292;g2151ba51f15_0_426"/>
          <p:cNvGrpSpPr/>
          <p:nvPr/>
        </p:nvGrpSpPr>
        <p:grpSpPr>
          <a:xfrm>
            <a:off x="2123973" y="3000638"/>
            <a:ext cx="7943768" cy="2108943"/>
            <a:chOff x="1593000" y="2322568"/>
            <a:chExt cx="5957975" cy="643500"/>
          </a:xfrm>
        </p:grpSpPr>
        <p:sp>
          <p:nvSpPr>
            <p:cNvPr id="293" name="Google Shape;293;g2151ba51f15_0_426"/>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4" name="Google Shape;294;g2151ba51f15_0_426"/>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5" name="Google Shape;295;g2151ba51f15_0_426"/>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g2151ba51f15_0_426"/>
            <p:cNvSpPr/>
            <p:nvPr/>
          </p:nvSpPr>
          <p:spPr>
            <a:xfrm>
              <a:off x="2283018" y="2396951"/>
              <a:ext cx="2000400" cy="495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ALERGIA A LAS PROTEÍNAS DE LA LECHE DE VACA </a:t>
              </a:r>
              <a:endParaRPr sz="1500" b="1">
                <a:solidFill>
                  <a:schemeClr val="lt1"/>
                </a:solidFill>
                <a:highlight>
                  <a:srgbClr val="00FF00"/>
                </a:highlight>
                <a:latin typeface="Roboto"/>
                <a:ea typeface="Roboto"/>
                <a:cs typeface="Roboto"/>
                <a:sym typeface="Roboto"/>
              </a:endParaRPr>
            </a:p>
          </p:txBody>
        </p:sp>
        <p:sp>
          <p:nvSpPr>
            <p:cNvPr id="297" name="Google Shape;297;g2151ba51f15_0_426"/>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8" name="Google Shape;298;g2151ba51f15_0_426"/>
            <p:cNvSpPr/>
            <p:nvPr/>
          </p:nvSpPr>
          <p:spPr>
            <a:xfrm>
              <a:off x="4387850" y="2323750"/>
              <a:ext cx="2971200" cy="642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Se manifiesta generalmente como enterocolitis ( deposiciones con sangre) pero pueden además presentar vómitos, distensión abdominal e irritabilidad importante</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mejoría clínica tras la dieta de exclusión apoya el diagnóstico de APLV</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eliminación de las proteínas de la leche de vaca en la dieta es el tratamiento principal </a:t>
              </a:r>
              <a:endParaRPr sz="1100" b="1">
                <a:solidFill>
                  <a:schemeClr val="lt1"/>
                </a:solidFill>
                <a:latin typeface="Roboto"/>
                <a:ea typeface="Roboto"/>
                <a:cs typeface="Roboto"/>
                <a:sym typeface="Roboto"/>
              </a:endParaRPr>
            </a:p>
          </p:txBody>
        </p:sp>
      </p:grpSp>
      <p:grpSp>
        <p:nvGrpSpPr>
          <p:cNvPr id="299" name="Google Shape;299;g2151ba51f15_0_426"/>
          <p:cNvGrpSpPr/>
          <p:nvPr/>
        </p:nvGrpSpPr>
        <p:grpSpPr>
          <a:xfrm>
            <a:off x="2123973" y="2126764"/>
            <a:ext cx="7943768" cy="873744"/>
            <a:chOff x="1593000" y="2322568"/>
            <a:chExt cx="5957975" cy="643500"/>
          </a:xfrm>
        </p:grpSpPr>
        <p:sp>
          <p:nvSpPr>
            <p:cNvPr id="300" name="Google Shape;300;g2151ba51f15_0_426"/>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1" name="Google Shape;301;g2151ba51f15_0_426"/>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2" name="Google Shape;302;g2151ba51f15_0_426"/>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3" name="Google Shape;303;g2151ba51f15_0_426"/>
            <p:cNvSpPr/>
            <p:nvPr/>
          </p:nvSpPr>
          <p:spPr>
            <a:xfrm>
              <a:off x="2342625" y="2399951"/>
              <a:ext cx="1940700" cy="495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600" b="1">
                  <a:solidFill>
                    <a:schemeClr val="lt1"/>
                  </a:solidFill>
                  <a:highlight>
                    <a:srgbClr val="00FF00"/>
                  </a:highlight>
                  <a:latin typeface="Roboto"/>
                  <a:ea typeface="Roboto"/>
                  <a:cs typeface="Roboto"/>
                  <a:sym typeface="Roboto"/>
                </a:rPr>
                <a:t>SEPSIS</a:t>
              </a:r>
              <a:endParaRPr sz="1600" b="1">
                <a:solidFill>
                  <a:schemeClr val="lt1"/>
                </a:solidFill>
                <a:highlight>
                  <a:srgbClr val="00FF00"/>
                </a:highlight>
                <a:latin typeface="Roboto"/>
                <a:ea typeface="Roboto"/>
                <a:cs typeface="Roboto"/>
                <a:sym typeface="Roboto"/>
              </a:endParaRPr>
            </a:p>
          </p:txBody>
        </p:sp>
        <p:sp>
          <p:nvSpPr>
            <p:cNvPr id="304" name="Google Shape;304;g2151ba51f15_0_426"/>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5" name="Google Shape;305;g2151ba51f15_0_426"/>
            <p:cNvSpPr/>
            <p:nvPr/>
          </p:nvSpPr>
          <p:spPr>
            <a:xfrm>
              <a:off x="1593000" y="2322575"/>
              <a:ext cx="6900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500">
                <a:solidFill>
                  <a:srgbClr val="FFFFFF"/>
                </a:solidFill>
                <a:latin typeface="Roboto Thin"/>
                <a:ea typeface="Roboto Thin"/>
                <a:cs typeface="Roboto Thin"/>
                <a:sym typeface="Roboto Thin"/>
              </a:endParaRPr>
            </a:p>
          </p:txBody>
        </p:sp>
        <p:sp>
          <p:nvSpPr>
            <p:cNvPr id="306" name="Google Shape;306;g2151ba51f15_0_426"/>
            <p:cNvSpPr/>
            <p:nvPr/>
          </p:nvSpPr>
          <p:spPr>
            <a:xfrm>
              <a:off x="4387850" y="2323750"/>
              <a:ext cx="2971200" cy="642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Sepsis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Meningitis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infección urinaria</a:t>
              </a:r>
              <a:endParaRPr sz="1100" b="1">
                <a:solidFill>
                  <a:schemeClr val="lt1"/>
                </a:solidFill>
                <a:latin typeface="Roboto"/>
                <a:ea typeface="Roboto"/>
                <a:cs typeface="Roboto"/>
                <a:sym typeface="Roboto"/>
              </a:endParaRPr>
            </a:p>
          </p:txBody>
        </p:sp>
      </p:grpSp>
      <p:grpSp>
        <p:nvGrpSpPr>
          <p:cNvPr id="307" name="Google Shape;307;g2151ba51f15_0_426"/>
          <p:cNvGrpSpPr/>
          <p:nvPr/>
        </p:nvGrpSpPr>
        <p:grpSpPr>
          <a:xfrm>
            <a:off x="2124061" y="342851"/>
            <a:ext cx="7943872" cy="1783782"/>
            <a:chOff x="1593000" y="2322568"/>
            <a:chExt cx="5958053" cy="643500"/>
          </a:xfrm>
        </p:grpSpPr>
        <p:sp>
          <p:nvSpPr>
            <p:cNvPr id="308" name="Google Shape;308;g2151ba51f15_0_426"/>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9" name="Google Shape;309;g2151ba51f15_0_426"/>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0" name="Google Shape;310;g2151ba51f15_0_426"/>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1" name="Google Shape;311;g2151ba51f15_0_426"/>
            <p:cNvSpPr/>
            <p:nvPr/>
          </p:nvSpPr>
          <p:spPr>
            <a:xfrm>
              <a:off x="2342625" y="2399951"/>
              <a:ext cx="1940700" cy="495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 </a:t>
              </a:r>
              <a:r>
                <a:rPr lang="es-ES" sz="1500" b="1">
                  <a:solidFill>
                    <a:schemeClr val="lt1"/>
                  </a:solidFill>
                  <a:highlight>
                    <a:srgbClr val="00FF00"/>
                  </a:highlight>
                  <a:latin typeface="Roboto"/>
                  <a:ea typeface="Roboto"/>
                  <a:cs typeface="Roboto"/>
                  <a:sym typeface="Roboto"/>
                </a:rPr>
                <a:t>REFLUJO GASTROESOFÁGICO</a:t>
              </a:r>
              <a:endParaRPr sz="1500" b="1">
                <a:solidFill>
                  <a:schemeClr val="lt1"/>
                </a:solidFill>
                <a:highlight>
                  <a:srgbClr val="00FF00"/>
                </a:highlight>
                <a:latin typeface="Roboto"/>
                <a:ea typeface="Roboto"/>
                <a:cs typeface="Roboto"/>
                <a:sym typeface="Roboto"/>
              </a:endParaRPr>
            </a:p>
          </p:txBody>
        </p:sp>
        <p:sp>
          <p:nvSpPr>
            <p:cNvPr id="312" name="Google Shape;312;g2151ba51f15_0_426"/>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3" name="Google Shape;313;g2151ba51f15_0_426"/>
            <p:cNvSpPr/>
            <p:nvPr/>
          </p:nvSpPr>
          <p:spPr>
            <a:xfrm>
              <a:off x="1593000" y="2322575"/>
              <a:ext cx="6900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3500">
                <a:solidFill>
                  <a:srgbClr val="FFFFFF"/>
                </a:solidFill>
                <a:latin typeface="Roboto Thin"/>
                <a:ea typeface="Roboto Thin"/>
                <a:cs typeface="Roboto Thin"/>
                <a:sym typeface="Roboto Thin"/>
              </a:endParaRPr>
            </a:p>
          </p:txBody>
        </p:sp>
        <p:sp>
          <p:nvSpPr>
            <p:cNvPr id="314" name="Google Shape;314;g2151ba51f15_0_426"/>
            <p:cNvSpPr/>
            <p:nvPr/>
          </p:nvSpPr>
          <p:spPr>
            <a:xfrm>
              <a:off x="4387853" y="2323749"/>
              <a:ext cx="3163200" cy="642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regurgitación 2º a RGE es normal en la mayoría de los lactantes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síntomas asociados: irritabilidad , apneas( PT), retraso del crecimiento , infecciones ORL o respiratoria a repetición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tratamiento se basa en medidas posturales y dietéticas</a:t>
              </a:r>
              <a:endParaRPr sz="1100" b="1">
                <a:solidFill>
                  <a:schemeClr val="lt1"/>
                </a:solidFill>
                <a:latin typeface="Roboto"/>
                <a:ea typeface="Roboto"/>
                <a:cs typeface="Roboto"/>
                <a:sym typeface="Roboto"/>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151ba51f15_0_416"/>
          <p:cNvSpPr txBox="1"/>
          <p:nvPr/>
        </p:nvSpPr>
        <p:spPr>
          <a:xfrm>
            <a:off x="1021100" y="137150"/>
            <a:ext cx="10380300" cy="5467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320" name="Google Shape;320;g2151ba51f15_0_416"/>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321" name="Google Shape;321;g2151ba51f15_0_416"/>
          <p:cNvGrpSpPr/>
          <p:nvPr/>
        </p:nvGrpSpPr>
        <p:grpSpPr>
          <a:xfrm>
            <a:off x="2123947" y="4746262"/>
            <a:ext cx="7943768" cy="857979"/>
            <a:chOff x="1593000" y="2322568"/>
            <a:chExt cx="5957975" cy="643500"/>
          </a:xfrm>
        </p:grpSpPr>
        <p:sp>
          <p:nvSpPr>
            <p:cNvPr id="322" name="Google Shape;322;g2151ba51f15_0_416"/>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3" name="Google Shape;323;g2151ba51f15_0_416"/>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4" name="Google Shape;324;g2151ba51f15_0_416"/>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5" name="Google Shape;325;g2151ba51f15_0_416"/>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326" name="Google Shape;326;g2151ba51f15_0_416"/>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7" name="Google Shape;327;g2151ba51f15_0_416"/>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05</a:t>
              </a:r>
              <a:endParaRPr sz="3500">
                <a:solidFill>
                  <a:srgbClr val="FFFFFF"/>
                </a:solidFill>
                <a:latin typeface="Roboto Thin"/>
                <a:ea typeface="Roboto Thin"/>
                <a:cs typeface="Roboto Thin"/>
                <a:sym typeface="Roboto Thin"/>
              </a:endParaRPr>
            </a:p>
          </p:txBody>
        </p:sp>
        <p:sp>
          <p:nvSpPr>
            <p:cNvPr id="328" name="Google Shape;328;g2151ba51f15_0_416"/>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329" name="Google Shape;329;g2151ba51f15_0_416"/>
          <p:cNvGrpSpPr/>
          <p:nvPr/>
        </p:nvGrpSpPr>
        <p:grpSpPr>
          <a:xfrm>
            <a:off x="2123947" y="3873106"/>
            <a:ext cx="7943768" cy="857979"/>
            <a:chOff x="1593000" y="2322568"/>
            <a:chExt cx="5957975" cy="643500"/>
          </a:xfrm>
        </p:grpSpPr>
        <p:sp>
          <p:nvSpPr>
            <p:cNvPr id="330" name="Google Shape;330;g2151ba51f15_0_416"/>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g2151ba51f15_0_416"/>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g2151ba51f15_0_416"/>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3" name="Google Shape;333;g2151ba51f15_0_416"/>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334" name="Google Shape;334;g2151ba51f15_0_416"/>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g2151ba51f15_0_416"/>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04</a:t>
              </a:r>
              <a:endParaRPr sz="3500">
                <a:solidFill>
                  <a:srgbClr val="FFFFFF"/>
                </a:solidFill>
                <a:latin typeface="Roboto Thin"/>
                <a:ea typeface="Roboto Thin"/>
                <a:cs typeface="Roboto Thin"/>
                <a:sym typeface="Roboto Thin"/>
              </a:endParaRPr>
            </a:p>
          </p:txBody>
        </p:sp>
        <p:sp>
          <p:nvSpPr>
            <p:cNvPr id="336" name="Google Shape;336;g2151ba51f15_0_416"/>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337" name="Google Shape;337;g2151ba51f15_0_416"/>
          <p:cNvGrpSpPr/>
          <p:nvPr/>
        </p:nvGrpSpPr>
        <p:grpSpPr>
          <a:xfrm>
            <a:off x="-85725" y="2873776"/>
            <a:ext cx="12277517" cy="2943730"/>
            <a:chOff x="1516348" y="2318013"/>
            <a:chExt cx="6068965" cy="728736"/>
          </a:xfrm>
        </p:grpSpPr>
        <p:sp>
          <p:nvSpPr>
            <p:cNvPr id="338" name="Google Shape;338;g2151ba51f15_0_416"/>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g2151ba51f15_0_416"/>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g2151ba51f15_0_416"/>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g2151ba51f15_0_416"/>
            <p:cNvSpPr/>
            <p:nvPr/>
          </p:nvSpPr>
          <p:spPr>
            <a:xfrm>
              <a:off x="1880844" y="2318013"/>
              <a:ext cx="2652300" cy="724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HIPERPLASIA SUPRARRENAL CONGÉNITA</a:t>
              </a:r>
              <a:endParaRPr sz="1500" b="1">
                <a:solidFill>
                  <a:schemeClr val="lt1"/>
                </a:solidFill>
                <a:highlight>
                  <a:srgbClr val="00FF00"/>
                </a:highlight>
                <a:latin typeface="Roboto"/>
                <a:ea typeface="Roboto"/>
                <a:cs typeface="Roboto"/>
                <a:sym typeface="Roboto"/>
              </a:endParaRPr>
            </a:p>
          </p:txBody>
        </p:sp>
        <p:sp>
          <p:nvSpPr>
            <p:cNvPr id="342" name="Google Shape;342;g2151ba51f15_0_416"/>
            <p:cNvSpPr/>
            <p:nvPr/>
          </p:nvSpPr>
          <p:spPr>
            <a:xfrm>
              <a:off x="1516348" y="2322568"/>
              <a:ext cx="364500" cy="7197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3" name="Google Shape;343;g2151ba51f15_0_416"/>
            <p:cNvSpPr/>
            <p:nvPr/>
          </p:nvSpPr>
          <p:spPr>
            <a:xfrm>
              <a:off x="1593000" y="2322574"/>
              <a:ext cx="1101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3500">
                <a:solidFill>
                  <a:srgbClr val="FFFFFF"/>
                </a:solidFill>
                <a:latin typeface="Roboto Thin"/>
                <a:ea typeface="Roboto Thin"/>
                <a:cs typeface="Roboto Thin"/>
                <a:sym typeface="Roboto Thin"/>
              </a:endParaRPr>
            </a:p>
          </p:txBody>
        </p:sp>
        <p:sp>
          <p:nvSpPr>
            <p:cNvPr id="344" name="Google Shape;344;g2151ba51f15_0_416"/>
            <p:cNvSpPr/>
            <p:nvPr/>
          </p:nvSpPr>
          <p:spPr>
            <a:xfrm>
              <a:off x="4381313" y="2322549"/>
              <a:ext cx="3204000" cy="7242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Enf autosómica recesiva que causa un fallo en la esteroidogénesis suprarrenal.</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déficit de cortisol es el punto común en todos los tipos, con aumento de ACTH , la consiguiente hipertrofia de la glándula suprarrenal y aumento de esteroides previos al bloqueo enzimático</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déficit de 21 hidroxilasa es la forma más frecuente</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forma clásica perdedora de sal se caracteriza por aumento de andrógenos con disminución de la síntesis de mineralocorticoides y glucocorticoides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Debuta en los primeros días de vida con vómitos, disminución del apetito, escasa ganancia de peso y poliuria  con deshidratación. Sin tratamiento presenta shock y muerte en las 1º sem</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Lab con acidosis metabólica, hipoglucemia. hiponatremia, hiperpotasemia, sodio en orina elevado</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Virilización de genitales externos en niñas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tto consiste en la administración de glucocorticoides y mineralocorticoides</a:t>
              </a:r>
              <a:endParaRPr sz="1100" b="1">
                <a:solidFill>
                  <a:schemeClr val="lt1"/>
                </a:solidFill>
                <a:latin typeface="Roboto"/>
                <a:ea typeface="Roboto"/>
                <a:cs typeface="Roboto"/>
                <a:sym typeface="Roboto"/>
              </a:endParaRPr>
            </a:p>
          </p:txBody>
        </p:sp>
      </p:grpSp>
      <p:grpSp>
        <p:nvGrpSpPr>
          <p:cNvPr id="345" name="Google Shape;345;g2151ba51f15_0_416"/>
          <p:cNvGrpSpPr/>
          <p:nvPr/>
        </p:nvGrpSpPr>
        <p:grpSpPr>
          <a:xfrm>
            <a:off x="2123947" y="2126769"/>
            <a:ext cx="7943768" cy="857979"/>
            <a:chOff x="1593000" y="2322568"/>
            <a:chExt cx="5957975" cy="643500"/>
          </a:xfrm>
        </p:grpSpPr>
        <p:sp>
          <p:nvSpPr>
            <p:cNvPr id="346" name="Google Shape;346;g2151ba51f15_0_416"/>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7" name="Google Shape;347;g2151ba51f15_0_416"/>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8" name="Google Shape;348;g2151ba51f15_0_416"/>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g2151ba51f15_0_416"/>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350" name="Google Shape;350;g2151ba51f15_0_416"/>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1" name="Google Shape;351;g2151ba51f15_0_416"/>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02</a:t>
              </a:r>
              <a:endParaRPr sz="3500">
                <a:solidFill>
                  <a:srgbClr val="FFFFFF"/>
                </a:solidFill>
                <a:latin typeface="Roboto Thin"/>
                <a:ea typeface="Roboto Thin"/>
                <a:cs typeface="Roboto Thin"/>
                <a:sym typeface="Roboto Thin"/>
              </a:endParaRPr>
            </a:p>
          </p:txBody>
        </p:sp>
        <p:sp>
          <p:nvSpPr>
            <p:cNvPr id="352" name="Google Shape;352;g2151ba51f15_0_416"/>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353" name="Google Shape;353;g2151ba51f15_0_416"/>
          <p:cNvGrpSpPr/>
          <p:nvPr/>
        </p:nvGrpSpPr>
        <p:grpSpPr>
          <a:xfrm>
            <a:off x="3" y="-37"/>
            <a:ext cx="12192135" cy="3062665"/>
            <a:chOff x="1592996" y="2322568"/>
            <a:chExt cx="6026760" cy="656534"/>
          </a:xfrm>
        </p:grpSpPr>
        <p:sp>
          <p:nvSpPr>
            <p:cNvPr id="354" name="Google Shape;354;g2151ba51f15_0_416"/>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5" name="Google Shape;355;g2151ba51f15_0_416"/>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6" name="Google Shape;356;g2151ba51f15_0_416"/>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g2151ba51f15_0_416"/>
            <p:cNvSpPr/>
            <p:nvPr/>
          </p:nvSpPr>
          <p:spPr>
            <a:xfrm>
              <a:off x="1931997" y="2326601"/>
              <a:ext cx="2351400" cy="652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ESTENOSIS HIPERTRÓFICA DEL PÍLORO</a:t>
              </a:r>
              <a:endParaRPr sz="1500" b="1">
                <a:solidFill>
                  <a:schemeClr val="lt1"/>
                </a:solidFill>
                <a:highlight>
                  <a:srgbClr val="00FF00"/>
                </a:highlight>
                <a:latin typeface="Roboto"/>
                <a:ea typeface="Roboto"/>
                <a:cs typeface="Roboto"/>
                <a:sym typeface="Roboto"/>
              </a:endParaRPr>
            </a:p>
          </p:txBody>
        </p:sp>
        <p:sp>
          <p:nvSpPr>
            <p:cNvPr id="358" name="Google Shape;358;g2151ba51f15_0_416"/>
            <p:cNvSpPr/>
            <p:nvPr/>
          </p:nvSpPr>
          <p:spPr>
            <a:xfrm>
              <a:off x="1592998" y="2322568"/>
              <a:ext cx="339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9" name="Google Shape;359;g2151ba51f15_0_416"/>
            <p:cNvSpPr/>
            <p:nvPr/>
          </p:nvSpPr>
          <p:spPr>
            <a:xfrm>
              <a:off x="1592996" y="2326601"/>
              <a:ext cx="2118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3500">
                <a:solidFill>
                  <a:srgbClr val="FFFFFF"/>
                </a:solidFill>
                <a:latin typeface="Roboto Thin"/>
                <a:ea typeface="Roboto Thin"/>
                <a:cs typeface="Roboto Thin"/>
                <a:sym typeface="Roboto Thin"/>
              </a:endParaRPr>
            </a:p>
          </p:txBody>
        </p:sp>
        <p:sp>
          <p:nvSpPr>
            <p:cNvPr id="360" name="Google Shape;360;g2151ba51f15_0_416"/>
            <p:cNvSpPr/>
            <p:nvPr/>
          </p:nvSpPr>
          <p:spPr>
            <a:xfrm>
              <a:off x="4387855" y="2323751"/>
              <a:ext cx="3231900" cy="642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Vómitos no biliosos . en chorro . durante o poco después de la alimentación</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A partir de la 3º sem de vida</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Hambre voraz</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Ex  físico: peristaltismo visible en la región epigástrica, oliva pilórica</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Lab: alcalosis metabólica hipoclorémica, hipopotasemia, hiponatremia ( 40 % sin alt en elect), orinas alcalinas y oliguria</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Diag  ecográfico : engrosamiento del músculo pilórico mayor a 4 mm o una longitud global del píloro superior a 14 mm</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Tto inicial: corregir la deshidratación y las alt metabólicas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Tto definitivo: corrección quirúrgica </a:t>
              </a:r>
              <a:endParaRPr sz="1100" b="1">
                <a:solidFill>
                  <a:schemeClr val="lt1"/>
                </a:solidFill>
                <a:latin typeface="Roboto"/>
                <a:ea typeface="Roboto"/>
                <a:cs typeface="Roboto"/>
                <a:sym typeface="Roboto"/>
              </a:endParaRPr>
            </a:p>
          </p:txBody>
        </p:sp>
      </p:grpSp>
      <p:sp>
        <p:nvSpPr>
          <p:cNvPr id="361" name="Google Shape;361;g2151ba51f15_0_416"/>
          <p:cNvSpPr/>
          <p:nvPr/>
        </p:nvSpPr>
        <p:spPr>
          <a:xfrm>
            <a:off x="4492000" y="4088325"/>
            <a:ext cx="1268700" cy="625200"/>
          </a:xfrm>
          <a:prstGeom prst="notchedRight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2" name="Google Shape;362;g2151ba51f15_0_416"/>
          <p:cNvPicPr preferRelativeResize="0"/>
          <p:nvPr/>
        </p:nvPicPr>
        <p:blipFill>
          <a:blip r:embed="rId4">
            <a:alphaModFix/>
          </a:blip>
          <a:stretch>
            <a:fillRect/>
          </a:stretch>
        </p:blipFill>
        <p:spPr>
          <a:xfrm>
            <a:off x="1169363" y="1754213"/>
            <a:ext cx="2693670" cy="19316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151ba51f15_0_1153"/>
          <p:cNvSpPr txBox="1"/>
          <p:nvPr/>
        </p:nvSpPr>
        <p:spPr>
          <a:xfrm>
            <a:off x="905700" y="822950"/>
            <a:ext cx="10380300" cy="4646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368" name="Google Shape;368;g2151ba51f15_0_1153"/>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369" name="Google Shape;369;g2151ba51f15_0_1153"/>
          <p:cNvGrpSpPr/>
          <p:nvPr/>
        </p:nvGrpSpPr>
        <p:grpSpPr>
          <a:xfrm>
            <a:off x="2123964" y="3000262"/>
            <a:ext cx="7943768" cy="857979"/>
            <a:chOff x="1593000" y="2322568"/>
            <a:chExt cx="5957975" cy="643500"/>
          </a:xfrm>
        </p:grpSpPr>
        <p:sp>
          <p:nvSpPr>
            <p:cNvPr id="370" name="Google Shape;370;g2151ba51f15_0_1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g2151ba51f15_0_1153"/>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g2151ba51f15_0_1153"/>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2151ba51f15_0_1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374" name="Google Shape;374;g2151ba51f15_0_1153"/>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5" name="Google Shape;375;g2151ba51f15_0_1153"/>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03</a:t>
              </a:r>
              <a:endParaRPr sz="3500">
                <a:solidFill>
                  <a:srgbClr val="FFFFFF"/>
                </a:solidFill>
                <a:latin typeface="Roboto Thin"/>
                <a:ea typeface="Roboto Thin"/>
                <a:cs typeface="Roboto Thin"/>
                <a:sym typeface="Roboto Thin"/>
              </a:endParaRPr>
            </a:p>
          </p:txBody>
        </p:sp>
        <p:sp>
          <p:nvSpPr>
            <p:cNvPr id="376" name="Google Shape;376;g2151ba51f15_0_1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377" name="Google Shape;377;g2151ba51f15_0_1153"/>
          <p:cNvGrpSpPr/>
          <p:nvPr/>
        </p:nvGrpSpPr>
        <p:grpSpPr>
          <a:xfrm>
            <a:off x="2123964" y="2126771"/>
            <a:ext cx="7943768" cy="857979"/>
            <a:chOff x="1593000" y="2322568"/>
            <a:chExt cx="5957975" cy="643500"/>
          </a:xfrm>
        </p:grpSpPr>
        <p:sp>
          <p:nvSpPr>
            <p:cNvPr id="378" name="Google Shape;378;g2151ba51f15_0_1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9" name="Google Shape;379;g2151ba51f15_0_1153"/>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0" name="Google Shape;380;g2151ba51f15_0_1153"/>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1" name="Google Shape;381;g2151ba51f15_0_1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382" name="Google Shape;382;g2151ba51f15_0_1153"/>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g2151ba51f15_0_1153"/>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02</a:t>
              </a:r>
              <a:endParaRPr sz="3500">
                <a:solidFill>
                  <a:srgbClr val="FFFFFF"/>
                </a:solidFill>
                <a:latin typeface="Roboto Thin"/>
                <a:ea typeface="Roboto Thin"/>
                <a:cs typeface="Roboto Thin"/>
                <a:sym typeface="Roboto Thin"/>
              </a:endParaRPr>
            </a:p>
          </p:txBody>
        </p:sp>
        <p:sp>
          <p:nvSpPr>
            <p:cNvPr id="384" name="Google Shape;384;g2151ba51f15_0_1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385" name="Google Shape;385;g2151ba51f15_0_1153"/>
          <p:cNvGrpSpPr/>
          <p:nvPr/>
        </p:nvGrpSpPr>
        <p:grpSpPr>
          <a:xfrm>
            <a:off x="1988823" y="1079900"/>
            <a:ext cx="8216125" cy="3858363"/>
            <a:chOff x="1388727" y="2322568"/>
            <a:chExt cx="6162248" cy="643500"/>
          </a:xfrm>
        </p:grpSpPr>
        <p:sp>
          <p:nvSpPr>
            <p:cNvPr id="386" name="Google Shape;386;g2151ba51f15_0_1153"/>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7" name="Google Shape;387;g2151ba51f15_0_1153"/>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8" name="Google Shape;388;g2151ba51f15_0_1153"/>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9" name="Google Shape;389;g2151ba51f15_0_1153"/>
            <p:cNvSpPr/>
            <p:nvPr/>
          </p:nvSpPr>
          <p:spPr>
            <a:xfrm>
              <a:off x="2342625" y="2399951"/>
              <a:ext cx="1940700" cy="495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OBSTRUCCIÓN INTESTINAL </a:t>
              </a:r>
              <a:r>
                <a:rPr lang="es-ES" sz="1200" b="1">
                  <a:solidFill>
                    <a:schemeClr val="lt1"/>
                  </a:solidFill>
                  <a:highlight>
                    <a:srgbClr val="00FF00"/>
                  </a:highlight>
                  <a:latin typeface="Roboto"/>
                  <a:ea typeface="Roboto"/>
                  <a:cs typeface="Roboto"/>
                  <a:sym typeface="Roboto"/>
                </a:rPr>
                <a:t>( ATRESIA INTESTINAL, HIRSCHSPRUNG, MALROTACIÓN INTESTINAL , VÓLVULO INTESTINAL)</a:t>
              </a:r>
              <a:endParaRPr sz="1200" b="1">
                <a:solidFill>
                  <a:schemeClr val="lt1"/>
                </a:solidFill>
                <a:highlight>
                  <a:srgbClr val="00FF00"/>
                </a:highlight>
                <a:latin typeface="Roboto"/>
                <a:ea typeface="Roboto"/>
                <a:cs typeface="Roboto"/>
                <a:sym typeface="Roboto"/>
              </a:endParaRPr>
            </a:p>
          </p:txBody>
        </p:sp>
        <p:sp>
          <p:nvSpPr>
            <p:cNvPr id="390" name="Google Shape;390;g2151ba51f15_0_1153"/>
            <p:cNvSpPr/>
            <p:nvPr/>
          </p:nvSpPr>
          <p:spPr>
            <a:xfrm>
              <a:off x="1388727" y="2322568"/>
              <a:ext cx="8943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1" name="Google Shape;391;g2151ba51f15_0_1153"/>
            <p:cNvSpPr/>
            <p:nvPr/>
          </p:nvSpPr>
          <p:spPr>
            <a:xfrm>
              <a:off x="4397785" y="2323751"/>
              <a:ext cx="2961300" cy="642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highlight>
                    <a:srgbClr val="93C47D"/>
                  </a:highlight>
                  <a:latin typeface="Roboto"/>
                  <a:ea typeface="Roboto"/>
                  <a:cs typeface="Roboto"/>
                  <a:sym typeface="Roboto"/>
                </a:rPr>
                <a:t>La presencia de vómitos biliosos debe orientar el diagnóstico siempre de obstrucción intestinal, aunque inicialmente los vómitos pueden ser alimenticios</a:t>
              </a:r>
              <a:endParaRPr sz="1100" b="1">
                <a:solidFill>
                  <a:schemeClr val="lt1"/>
                </a:solidFill>
                <a:highlight>
                  <a:srgbClr val="93C47D"/>
                </a:highlight>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Aparición de vómitos en la 1º sem</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paso de meconio no excluye el diagnóstico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pueden acompañarse de distensión abdominal</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etiología del cuadro determinarán el grado de deterioro del estado general</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Es una urgencia vital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radiografía y la ecografía son las pruebas iniciales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tratamiento inicial es mantener la dieta absoluta, colocación de sonda nasogástrica gruesa abierta, para favorecer la evacuación del contenido gástrico y el inicio de hidratación parenteral</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obstrucción intestinal supone una urgencia quirúrgica</a:t>
              </a:r>
              <a:endParaRPr sz="1100" b="1">
                <a:solidFill>
                  <a:schemeClr val="lt1"/>
                </a:solidFill>
                <a:latin typeface="Roboto"/>
                <a:ea typeface="Roboto"/>
                <a:cs typeface="Roboto"/>
                <a:sym typeface="Roboto"/>
              </a:endParaRPr>
            </a:p>
          </p:txBody>
        </p:sp>
      </p:grpSp>
      <p:pic>
        <p:nvPicPr>
          <p:cNvPr id="392" name="Google Shape;392;g2151ba51f15_0_1153"/>
          <p:cNvPicPr preferRelativeResize="0"/>
          <p:nvPr/>
        </p:nvPicPr>
        <p:blipFill>
          <a:blip r:embed="rId4">
            <a:alphaModFix/>
          </a:blip>
          <a:stretch>
            <a:fillRect/>
          </a:stretch>
        </p:blipFill>
        <p:spPr>
          <a:xfrm>
            <a:off x="764525" y="2984738"/>
            <a:ext cx="2204657" cy="2705100"/>
          </a:xfrm>
          <a:prstGeom prst="rect">
            <a:avLst/>
          </a:prstGeom>
          <a:noFill/>
          <a:ln>
            <a:noFill/>
          </a:ln>
        </p:spPr>
      </p:pic>
      <p:pic>
        <p:nvPicPr>
          <p:cNvPr id="393" name="Google Shape;393;g2151ba51f15_0_1153"/>
          <p:cNvPicPr preferRelativeResize="0"/>
          <p:nvPr/>
        </p:nvPicPr>
        <p:blipFill>
          <a:blip r:embed="rId5">
            <a:alphaModFix/>
          </a:blip>
          <a:stretch>
            <a:fillRect/>
          </a:stretch>
        </p:blipFill>
        <p:spPr>
          <a:xfrm>
            <a:off x="502188" y="263425"/>
            <a:ext cx="2466975" cy="1847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151ba51f15_0_1158"/>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399" name="Google Shape;399;g2151ba51f15_0_1158"/>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400" name="Google Shape;400;g2151ba51f15_0_1158"/>
          <p:cNvGrpSpPr/>
          <p:nvPr/>
        </p:nvGrpSpPr>
        <p:grpSpPr>
          <a:xfrm>
            <a:off x="2123964" y="3000262"/>
            <a:ext cx="7943768" cy="857979"/>
            <a:chOff x="1593000" y="2322568"/>
            <a:chExt cx="5957975" cy="643500"/>
          </a:xfrm>
        </p:grpSpPr>
        <p:sp>
          <p:nvSpPr>
            <p:cNvPr id="401" name="Google Shape;401;g2151ba51f15_0_1158"/>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2" name="Google Shape;402;g2151ba51f15_0_1158"/>
            <p:cNvSpPr/>
            <p:nvPr/>
          </p:nvSpPr>
          <p:spPr>
            <a:xfrm flipH="1">
              <a:off x="2283025" y="2322575"/>
              <a:ext cx="1844400" cy="6426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g2151ba51f15_0_1158"/>
            <p:cNvSpPr/>
            <p:nvPr/>
          </p:nvSpPr>
          <p:spPr>
            <a:xfrm rot="-5400000">
              <a:off x="3501574" y="1934671"/>
              <a:ext cx="643356" cy="1419149"/>
            </a:xfrm>
            <a:prstGeom prst="flowChartOffpageConnector">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4" name="Google Shape;404;g2151ba51f15_0_115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300">
                  <a:solidFill>
                    <a:srgbClr val="FFFFFF"/>
                  </a:solidFill>
                  <a:latin typeface="Roboto Medium"/>
                  <a:ea typeface="Roboto Medium"/>
                  <a:cs typeface="Roboto Medium"/>
                  <a:sym typeface="Roboto Medium"/>
                </a:rPr>
                <a:t>Lorem ipsum dolor sit amet at nec at adipiscing</a:t>
              </a:r>
              <a:endParaRPr sz="1300">
                <a:solidFill>
                  <a:srgbClr val="FFFFFF"/>
                </a:solidFill>
                <a:latin typeface="Roboto"/>
                <a:ea typeface="Roboto"/>
                <a:cs typeface="Roboto"/>
                <a:sym typeface="Roboto"/>
              </a:endParaRPr>
            </a:p>
          </p:txBody>
        </p:sp>
        <p:sp>
          <p:nvSpPr>
            <p:cNvPr id="405" name="Google Shape;405;g2151ba51f15_0_1158"/>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g2151ba51f15_0_1158"/>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a:solidFill>
                    <a:srgbClr val="FFFFFF"/>
                  </a:solidFill>
                  <a:latin typeface="Roboto Thin"/>
                  <a:ea typeface="Roboto Thin"/>
                  <a:cs typeface="Roboto Thin"/>
                  <a:sym typeface="Roboto Thin"/>
                </a:rPr>
                <a:t>03</a:t>
              </a:r>
              <a:endParaRPr sz="3500">
                <a:solidFill>
                  <a:srgbClr val="FFFFFF"/>
                </a:solidFill>
                <a:latin typeface="Roboto Thin"/>
                <a:ea typeface="Roboto Thin"/>
                <a:cs typeface="Roboto Thin"/>
                <a:sym typeface="Roboto Thin"/>
              </a:endParaRPr>
            </a:p>
          </p:txBody>
        </p:sp>
        <p:sp>
          <p:nvSpPr>
            <p:cNvPr id="407" name="Google Shape;407;g2151ba51f15_0_115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Donec risus dolor porta venenatis </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Pharetra luctus felis</a:t>
              </a:r>
              <a:endParaRPr sz="1100">
                <a:solidFill>
                  <a:srgbClr val="A7291E"/>
                </a:solidFill>
                <a:latin typeface="Roboto"/>
                <a:ea typeface="Roboto"/>
                <a:cs typeface="Roboto"/>
                <a:sym typeface="Roboto"/>
              </a:endParaRPr>
            </a:p>
            <a:p>
              <a:pPr marL="609600" lvl="0" indent="-374650" algn="l" rtl="0">
                <a:lnSpc>
                  <a:spcPct val="115000"/>
                </a:lnSpc>
                <a:spcBef>
                  <a:spcPts val="0"/>
                </a:spcBef>
                <a:spcAft>
                  <a:spcPts val="0"/>
                </a:spcAft>
                <a:buClr>
                  <a:srgbClr val="A7291E"/>
                </a:buClr>
                <a:buSzPts val="1100"/>
                <a:buFont typeface="Roboto"/>
                <a:buChar char="●"/>
              </a:pPr>
              <a:r>
                <a:rPr lang="es-ES" sz="1100">
                  <a:solidFill>
                    <a:srgbClr val="A7291E"/>
                  </a:solidFill>
                  <a:latin typeface="Roboto"/>
                  <a:ea typeface="Roboto"/>
                  <a:cs typeface="Roboto"/>
                  <a:sym typeface="Roboto"/>
                </a:rPr>
                <a:t>Proin in tellus felis volutpat </a:t>
              </a:r>
              <a:endParaRPr sz="1100">
                <a:solidFill>
                  <a:srgbClr val="A7291E"/>
                </a:solidFill>
                <a:latin typeface="Roboto"/>
                <a:ea typeface="Roboto"/>
                <a:cs typeface="Roboto"/>
                <a:sym typeface="Roboto"/>
              </a:endParaRPr>
            </a:p>
          </p:txBody>
        </p:sp>
      </p:grpSp>
      <p:grpSp>
        <p:nvGrpSpPr>
          <p:cNvPr id="408" name="Google Shape;408;g2151ba51f15_0_1158"/>
          <p:cNvGrpSpPr/>
          <p:nvPr/>
        </p:nvGrpSpPr>
        <p:grpSpPr>
          <a:xfrm>
            <a:off x="2123973" y="1729224"/>
            <a:ext cx="7943768" cy="4220574"/>
            <a:chOff x="1593000" y="2278994"/>
            <a:chExt cx="5957975" cy="708055"/>
          </a:xfrm>
        </p:grpSpPr>
        <p:sp>
          <p:nvSpPr>
            <p:cNvPr id="409" name="Google Shape;409;g2151ba51f15_0_1158"/>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0" name="Google Shape;410;g2151ba51f15_0_1158"/>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g2151ba51f15_0_1158"/>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2" name="Google Shape;412;g2151ba51f15_0_1158"/>
            <p:cNvSpPr/>
            <p:nvPr/>
          </p:nvSpPr>
          <p:spPr>
            <a:xfrm>
              <a:off x="2365080" y="2278994"/>
              <a:ext cx="1940700" cy="303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SÍNDROME DE ABSTINENCIA</a:t>
              </a:r>
              <a:endParaRPr sz="1500" b="1">
                <a:solidFill>
                  <a:schemeClr val="lt1"/>
                </a:solidFill>
                <a:highlight>
                  <a:srgbClr val="00FF00"/>
                </a:highlight>
                <a:latin typeface="Roboto"/>
                <a:ea typeface="Roboto"/>
                <a:cs typeface="Roboto"/>
                <a:sym typeface="Roboto"/>
              </a:endParaRPr>
            </a:p>
          </p:txBody>
        </p:sp>
        <p:sp>
          <p:nvSpPr>
            <p:cNvPr id="413" name="Google Shape;413;g2151ba51f15_0_1158"/>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4" name="Google Shape;414;g2151ba51f15_0_1158"/>
            <p:cNvSpPr/>
            <p:nvPr/>
          </p:nvSpPr>
          <p:spPr>
            <a:xfrm>
              <a:off x="4387853" y="2323749"/>
              <a:ext cx="2971200" cy="663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Puede ser por exposición intraútero o estar asociado a la retirada de tratamiento intrahospitalario</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Los rasgos dominantes del síndrome son las alteraciones digestivas, de la neuroconducta y neurovegetativas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Existen escalas que valoran la gravedad del síndrome de abstinencia y que ayudan en el manejo del mismo ( ESCALA DE FINNEGAN )</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Los síntomas a tener en cuenta son: llanto agudo, pocas horas de sueño, temblores, mioclonías, convulsiones, sudoración, fiebre,, bostezos frecuentes, obstrucción nasal, estornudos frecuentes, taquipnea, succión con avidez, o rechazo del alimento, vómitos, deposiciones líquidas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diagnóstico es exclusivamente clínico junto con la búsqueda del tóxico en orina</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Tto. ambiente tranquilo , evitando la estimulación excesiva. Si no es suficientes existen medidas farmacológicas</a:t>
              </a:r>
              <a:endParaRPr sz="1100" b="1">
                <a:solidFill>
                  <a:schemeClr val="lt1"/>
                </a:solidFill>
                <a:latin typeface="Roboto"/>
                <a:ea typeface="Roboto"/>
                <a:cs typeface="Roboto"/>
                <a:sym typeface="Roboto"/>
              </a:endParaRPr>
            </a:p>
          </p:txBody>
        </p:sp>
      </p:grpSp>
      <p:grpSp>
        <p:nvGrpSpPr>
          <p:cNvPr id="415" name="Google Shape;415;g2151ba51f15_0_1158"/>
          <p:cNvGrpSpPr/>
          <p:nvPr/>
        </p:nvGrpSpPr>
        <p:grpSpPr>
          <a:xfrm>
            <a:off x="2124111" y="-9"/>
            <a:ext cx="7943768" cy="1989090"/>
            <a:chOff x="1593000" y="2322537"/>
            <a:chExt cx="5957975" cy="643531"/>
          </a:xfrm>
        </p:grpSpPr>
        <p:sp>
          <p:nvSpPr>
            <p:cNvPr id="416" name="Google Shape;416;g2151ba51f15_0_1158"/>
            <p:cNvSpPr/>
            <p:nvPr/>
          </p:nvSpPr>
          <p:spPr>
            <a:xfrm>
              <a:off x="3728375" y="2322568"/>
              <a:ext cx="3822600" cy="643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7" name="Google Shape;417;g2151ba51f15_0_1158"/>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8" name="Google Shape;418;g2151ba51f15_0_1158"/>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g2151ba51f15_0_1158"/>
            <p:cNvSpPr/>
            <p:nvPr/>
          </p:nvSpPr>
          <p:spPr>
            <a:xfrm>
              <a:off x="2342625" y="2399951"/>
              <a:ext cx="1940700" cy="495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1500" b="1">
                  <a:solidFill>
                    <a:schemeClr val="lt1"/>
                  </a:solidFill>
                  <a:highlight>
                    <a:srgbClr val="00FF00"/>
                  </a:highlight>
                  <a:latin typeface="Roboto"/>
                  <a:ea typeface="Roboto"/>
                  <a:cs typeface="Roboto"/>
                  <a:sym typeface="Roboto"/>
                </a:rPr>
                <a:t>ENFERMEDADES CONGÉNITAS DEL METABOLISMO </a:t>
              </a:r>
              <a:endParaRPr sz="1500" b="1">
                <a:solidFill>
                  <a:schemeClr val="lt1"/>
                </a:solidFill>
                <a:highlight>
                  <a:srgbClr val="00FF00"/>
                </a:highlight>
                <a:latin typeface="Roboto"/>
                <a:ea typeface="Roboto"/>
                <a:cs typeface="Roboto"/>
                <a:sym typeface="Roboto"/>
              </a:endParaRPr>
            </a:p>
          </p:txBody>
        </p:sp>
        <p:sp>
          <p:nvSpPr>
            <p:cNvPr id="420" name="Google Shape;420;g2151ba51f15_0_1158"/>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g2151ba51f15_0_1158"/>
            <p:cNvSpPr/>
            <p:nvPr/>
          </p:nvSpPr>
          <p:spPr>
            <a:xfrm>
              <a:off x="4387843" y="2322537"/>
              <a:ext cx="2971200" cy="606300"/>
            </a:xfrm>
            <a:prstGeom prst="rect">
              <a:avLst/>
            </a:prstGeom>
            <a:solidFill>
              <a:schemeClr val="dk1"/>
            </a:solidFill>
            <a:ln>
              <a:noFill/>
            </a:ln>
          </p:spPr>
          <p:txBody>
            <a:bodyPr spcFirstLastPara="1" wrap="square" lIns="121900" tIns="121900" rIns="121900" bIns="121900" anchor="ctr" anchorCtr="0">
              <a:noAutofit/>
            </a:bodyPr>
            <a:lstStyle/>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Conjunto de enfermedades producidas por una alt. genética que causa defectos en la síntesis de una enzima o cofactor. Estos defectos pueden conllevar déficit o acumulación de metabolitos , causantes de la sintomatología</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La clínica es muy variables ( neurológica, metabólica, hepática, gastrointestinal, cardíacas, oculares)</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El debút en la época neonatal implica mayor riesgo</a:t>
              </a:r>
              <a:endParaRPr sz="1100" b="1">
                <a:solidFill>
                  <a:schemeClr val="lt1"/>
                </a:solidFill>
                <a:latin typeface="Roboto"/>
                <a:ea typeface="Roboto"/>
                <a:cs typeface="Roboto"/>
                <a:sym typeface="Roboto"/>
              </a:endParaRPr>
            </a:p>
            <a:p>
              <a:pPr marL="457200" lvl="0" indent="-298450" algn="l" rtl="0">
                <a:lnSpc>
                  <a:spcPct val="115000"/>
                </a:lnSpc>
                <a:spcBef>
                  <a:spcPts val="0"/>
                </a:spcBef>
                <a:spcAft>
                  <a:spcPts val="0"/>
                </a:spcAft>
                <a:buClr>
                  <a:schemeClr val="lt1"/>
                </a:buClr>
                <a:buSzPts val="1100"/>
                <a:buFont typeface="Roboto"/>
                <a:buChar char="●"/>
              </a:pPr>
              <a:r>
                <a:rPr lang="es-ES" sz="1100" b="1">
                  <a:solidFill>
                    <a:schemeClr val="lt1"/>
                  </a:solidFill>
                  <a:latin typeface="Roboto"/>
                  <a:ea typeface="Roboto"/>
                  <a:cs typeface="Roboto"/>
                  <a:sym typeface="Roboto"/>
                </a:rPr>
                <a:t>Diagnóstico específico </a:t>
              </a:r>
              <a:endParaRPr sz="1100" b="1">
                <a:solidFill>
                  <a:schemeClr val="lt1"/>
                </a:solidFill>
                <a:latin typeface="Roboto"/>
                <a:ea typeface="Roboto"/>
                <a:cs typeface="Roboto"/>
                <a:sym typeface="Roboto"/>
              </a:endParaRPr>
            </a:p>
          </p:txBody>
        </p:sp>
      </p:grpSp>
      <p:pic>
        <p:nvPicPr>
          <p:cNvPr id="422" name="Google Shape;422;g2151ba51f15_0_1158"/>
          <p:cNvPicPr preferRelativeResize="0"/>
          <p:nvPr/>
        </p:nvPicPr>
        <p:blipFill>
          <a:blip r:embed="rId4">
            <a:alphaModFix/>
          </a:blip>
          <a:stretch>
            <a:fillRect/>
          </a:stretch>
        </p:blipFill>
        <p:spPr>
          <a:xfrm>
            <a:off x="899750" y="3000250"/>
            <a:ext cx="5096256" cy="2866644"/>
          </a:xfrm>
          <a:prstGeom prst="rect">
            <a:avLst/>
          </a:prstGeom>
          <a:solidFill>
            <a:schemeClr val="dk1"/>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15239eac57_0_371"/>
          <p:cNvSpPr txBox="1"/>
          <p:nvPr/>
        </p:nvSpPr>
        <p:spPr>
          <a:xfrm>
            <a:off x="986825" y="0"/>
            <a:ext cx="10380300" cy="570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400" b="1">
                <a:solidFill>
                  <a:srgbClr val="00FF00"/>
                </a:solidFill>
              </a:rPr>
              <a:t>                                    VÓMITOS  EN EL NEONATO </a:t>
            </a:r>
            <a:endParaRPr sz="2400" b="1">
              <a:solidFill>
                <a:srgbClr val="00FF00"/>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TRATAMIENTO :</a:t>
            </a:r>
            <a:endParaRPr sz="2100" b="1">
              <a:solidFill>
                <a:schemeClr val="dk1"/>
              </a:solidFill>
            </a:endParaRPr>
          </a:p>
          <a:p>
            <a:pPr marL="457200" marR="0" lvl="0" indent="0" algn="l" rtl="0">
              <a:lnSpc>
                <a:spcPct val="150000"/>
              </a:lnSpc>
              <a:spcBef>
                <a:spcPts val="0"/>
              </a:spcBef>
              <a:spcAft>
                <a:spcPts val="0"/>
              </a:spcAft>
              <a:buNone/>
            </a:pP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DEPENDERÁ SEGÚN LA CAUSA</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MEDIDA GENERAL          </a:t>
            </a:r>
            <a:r>
              <a:rPr lang="es-ES" sz="1300" b="1">
                <a:solidFill>
                  <a:schemeClr val="dk1"/>
                </a:solidFill>
              </a:rPr>
              <a:t>              DIETA ABSOLUTA PARA PERMITIR EL REPOSO DEL TRACTO DIGESTIVO</a:t>
            </a:r>
            <a:r>
              <a:rPr lang="es-ES" sz="1600" b="1">
                <a:solidFill>
                  <a:schemeClr val="dk1"/>
                </a:solidFill>
              </a:rPr>
              <a:t>   </a:t>
            </a:r>
            <a:endParaRPr sz="1600" b="1">
              <a:solidFill>
                <a:schemeClr val="dk1"/>
              </a:solidFill>
            </a:endParaRPr>
          </a:p>
          <a:p>
            <a:pPr marL="457200" marR="0" lvl="0" indent="0" algn="l" rtl="0">
              <a:lnSpc>
                <a:spcPct val="150000"/>
              </a:lnSpc>
              <a:spcBef>
                <a:spcPts val="0"/>
              </a:spcBef>
              <a:spcAft>
                <a:spcPts val="0"/>
              </a:spcAft>
              <a:buNone/>
            </a:pPr>
            <a:r>
              <a:rPr lang="es-ES" sz="1600" b="1">
                <a:solidFill>
                  <a:schemeClr val="dk1"/>
                </a:solidFill>
              </a:rPr>
              <a:t>                                                      </a:t>
            </a:r>
            <a:r>
              <a:rPr lang="es-ES" sz="1300" b="1">
                <a:solidFill>
                  <a:schemeClr val="dk1"/>
                </a:solidFill>
              </a:rPr>
              <a:t>HIDRATACIÓN PARENTERAL </a:t>
            </a:r>
            <a:endParaRPr sz="1300" b="1">
              <a:solidFill>
                <a:schemeClr val="dk1"/>
              </a:solidFill>
            </a:endParaRPr>
          </a:p>
          <a:p>
            <a:pPr marL="457200" marR="0" lvl="0" indent="0" algn="l" rtl="0">
              <a:lnSpc>
                <a:spcPct val="150000"/>
              </a:lnSpc>
              <a:spcBef>
                <a:spcPts val="0"/>
              </a:spcBef>
              <a:spcAft>
                <a:spcPts val="0"/>
              </a:spcAft>
              <a:buNone/>
            </a:pPr>
            <a:r>
              <a:rPr lang="es-ES" sz="1300" b="1">
                <a:solidFill>
                  <a:schemeClr val="dk1"/>
                </a:solidFill>
              </a:rPr>
              <a:t>                                                                  SONDA PARA DRENAR ( SI SE SOSPECHA OBSTRUCCIÓN INTESTINAL )</a:t>
            </a:r>
            <a:endParaRPr sz="1300" b="1">
              <a:solidFill>
                <a:schemeClr val="dk1"/>
              </a:solidFill>
            </a:endParaRPr>
          </a:p>
          <a:p>
            <a:pPr marL="0" marR="0" lvl="0" indent="0" algn="l" rtl="0">
              <a:lnSpc>
                <a:spcPct val="150000"/>
              </a:lnSpc>
              <a:spcBef>
                <a:spcPts val="0"/>
              </a:spcBef>
              <a:spcAft>
                <a:spcPts val="0"/>
              </a:spcAft>
              <a:buNone/>
            </a:pPr>
            <a:endParaRPr sz="1600" b="1">
              <a:solidFill>
                <a:schemeClr val="dk1"/>
              </a:solidFill>
            </a:endParaRPr>
          </a:p>
          <a:p>
            <a:pPr marL="457200" marR="0" lvl="0" indent="-330200" algn="l" rtl="0">
              <a:lnSpc>
                <a:spcPct val="150000"/>
              </a:lnSpc>
              <a:spcBef>
                <a:spcPts val="0"/>
              </a:spcBef>
              <a:spcAft>
                <a:spcPts val="0"/>
              </a:spcAft>
              <a:buClr>
                <a:srgbClr val="00FF00"/>
              </a:buClr>
              <a:buSzPts val="1600"/>
              <a:buChar char="❖"/>
            </a:pPr>
            <a:r>
              <a:rPr lang="es-ES" sz="1600" b="1">
                <a:solidFill>
                  <a:srgbClr val="00FF00"/>
                </a:solidFill>
              </a:rPr>
              <a:t>LOS FÁRMACOS ANTIEMÉTICOS Y ANTIESPASMÓDICOS  NO SON USADOS EN EL PERÍODO NEONATAL</a:t>
            </a:r>
            <a:endParaRPr sz="1600" b="1">
              <a:solidFill>
                <a:srgbClr val="00FF00"/>
              </a:solidFill>
            </a:endParaRPr>
          </a:p>
          <a:p>
            <a:pPr marL="457200" marR="0" lvl="0" indent="0" algn="l" rtl="0">
              <a:lnSpc>
                <a:spcPct val="150000"/>
              </a:lnSpc>
              <a:spcBef>
                <a:spcPts val="0"/>
              </a:spcBef>
              <a:spcAft>
                <a:spcPts val="0"/>
              </a:spcAft>
              <a:buNone/>
            </a:pPr>
            <a:r>
              <a:rPr lang="es-ES" sz="1600" b="1">
                <a:solidFill>
                  <a:srgbClr val="00FF00"/>
                </a:solidFill>
              </a:rPr>
              <a:t>                     </a:t>
            </a:r>
            <a:endParaRPr sz="1600" b="1">
              <a:solidFill>
                <a:srgbClr val="00FF00"/>
              </a:solidFill>
            </a:endParaRPr>
          </a:p>
        </p:txBody>
      </p:sp>
      <p:pic>
        <p:nvPicPr>
          <p:cNvPr id="428" name="Google Shape;428;g215239eac57_0_371"/>
          <p:cNvPicPr preferRelativeResize="0"/>
          <p:nvPr/>
        </p:nvPicPr>
        <p:blipFill rotWithShape="1">
          <a:blip r:embed="rId3">
            <a:alphaModFix/>
          </a:blip>
          <a:srcRect/>
          <a:stretch/>
        </p:blipFill>
        <p:spPr>
          <a:xfrm>
            <a:off x="-1" y="5824987"/>
            <a:ext cx="12192000" cy="1033013"/>
          </a:xfrm>
          <a:prstGeom prst="rect">
            <a:avLst/>
          </a:prstGeom>
          <a:noFill/>
          <a:ln>
            <a:noFill/>
          </a:ln>
        </p:spPr>
      </p:pic>
      <p:sp>
        <p:nvSpPr>
          <p:cNvPr id="429" name="Google Shape;429;g215239eac57_0_371"/>
          <p:cNvSpPr/>
          <p:nvPr/>
        </p:nvSpPr>
        <p:spPr>
          <a:xfrm rot="10800000" flipH="1">
            <a:off x="3617625" y="3017600"/>
            <a:ext cx="771600" cy="257100"/>
          </a:xfrm>
          <a:prstGeom prst="stripedRight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0" name="Google Shape;430;g215239eac57_0_371"/>
          <p:cNvPicPr preferRelativeResize="0"/>
          <p:nvPr/>
        </p:nvPicPr>
        <p:blipFill>
          <a:blip r:embed="rId4">
            <a:alphaModFix/>
          </a:blip>
          <a:stretch>
            <a:fillRect/>
          </a:stretch>
        </p:blipFill>
        <p:spPr>
          <a:xfrm>
            <a:off x="8257600" y="299900"/>
            <a:ext cx="3657600" cy="2057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151ba51f15_0_1168"/>
          <p:cNvSpPr txBox="1"/>
          <p:nvPr/>
        </p:nvSpPr>
        <p:spPr>
          <a:xfrm>
            <a:off x="1081075" y="213350"/>
            <a:ext cx="10380300" cy="5366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BRONQUIOLITIS EN RECI</a:t>
            </a:r>
            <a:r>
              <a:rPr lang="es-ES" sz="2400" b="1">
                <a:solidFill>
                  <a:schemeClr val="dk1"/>
                </a:solidFill>
              </a:rPr>
              <a:t>É</a:t>
            </a:r>
            <a:r>
              <a:rPr lang="es-ES" sz="2400" b="1" i="0" u="none" strike="noStrike" cap="none">
                <a:solidFill>
                  <a:schemeClr val="dk1"/>
                </a:solidFill>
              </a:rPr>
              <a:t>N NACIDO </a:t>
            </a:r>
            <a:endParaRPr sz="2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1700" b="1">
                <a:solidFill>
                  <a:schemeClr val="dk1"/>
                </a:solidFill>
              </a:rPr>
              <a:t>SE LA DEFINE COMO EL PRIMER EPISODIO DE SIBILANCIAS ASOCIADO A MANIFESTACIONES CLÍNICAS DE INFECCIÓN VIRAL EN NIÑOS MENORES DE 2 AÑOS Y ES MÁS PREVALENTE EN LOS MESES DE OTOÑO-INVIERNO</a:t>
            </a:r>
            <a:endParaRPr sz="17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17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700" b="1">
                <a:solidFill>
                  <a:schemeClr val="dk1"/>
                </a:solidFill>
              </a:rPr>
              <a:t>EL AGENTE ETIOLÓGICO MÁS COMÚN ES EL </a:t>
            </a:r>
            <a:r>
              <a:rPr lang="es-ES" sz="1700" b="1">
                <a:solidFill>
                  <a:srgbClr val="C27BA0"/>
                </a:solidFill>
              </a:rPr>
              <a:t>VSR</a:t>
            </a:r>
            <a:r>
              <a:rPr lang="es-ES" sz="1700" b="1">
                <a:solidFill>
                  <a:schemeClr val="dk1"/>
                </a:solidFill>
              </a:rPr>
              <a:t>, RESPONSABLE DEL 60-80 % DE LOS CASOS </a:t>
            </a:r>
            <a:endParaRPr sz="17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1700" b="1">
              <a:solidFill>
                <a:schemeClr val="dk1"/>
              </a:solidFill>
            </a:endParaRPr>
          </a:p>
        </p:txBody>
      </p:sp>
      <p:pic>
        <p:nvPicPr>
          <p:cNvPr id="436" name="Google Shape;436;g2151ba51f15_0_1168"/>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437" name="Google Shape;437;g2151ba51f15_0_1168"/>
          <p:cNvPicPr preferRelativeResize="0"/>
          <p:nvPr/>
        </p:nvPicPr>
        <p:blipFill>
          <a:blip r:embed="rId4">
            <a:alphaModFix/>
          </a:blip>
          <a:stretch>
            <a:fillRect/>
          </a:stretch>
        </p:blipFill>
        <p:spPr>
          <a:xfrm>
            <a:off x="9344963" y="137138"/>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g2e7aaccb1b9_0_23"/>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80" name="Google Shape;80;g2e7aaccb1b9_0_23"/>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81" name="Google Shape;81;g2e7aaccb1b9_0_23"/>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 name="Google Shape;82;g2e7aaccb1b9_0_23" title="Screenshot_20240529_174400_Drive.jpg"/>
          <p:cNvPicPr preferRelativeResize="0"/>
          <p:nvPr/>
        </p:nvPicPr>
        <p:blipFill rotWithShape="1">
          <a:blip r:embed="rId4">
            <a:alphaModFix/>
          </a:blip>
          <a:srcRect l="980" t="7978" r="-980"/>
          <a:stretch/>
        </p:blipFill>
        <p:spPr>
          <a:xfrm>
            <a:off x="0" y="324175"/>
            <a:ext cx="12192003" cy="51767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15239eac57_0_309"/>
          <p:cNvSpPr txBox="1"/>
          <p:nvPr/>
        </p:nvSpPr>
        <p:spPr>
          <a:xfrm>
            <a:off x="1021100" y="514350"/>
            <a:ext cx="10380300" cy="490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 BRONQUIOLITIS EN RECIÉN NACIDO</a:t>
            </a:r>
            <a:r>
              <a:rPr lang="es-ES" sz="2400" b="1">
                <a:solidFill>
                  <a:schemeClr val="dk1"/>
                </a:solidFill>
              </a:rPr>
              <a:t>S</a:t>
            </a:r>
            <a:endParaRPr sz="24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ES LA INFECCIÓN RESPIRATORIA MÁS FRECUENTE EN LOS LACTANTES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15-25 % DE LOS PACIENTES INTERNADOS REQUIEREN CUIDADOS INTENSIVOS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EN EL CASO DE LOS NEONATOS CON BRONQUIOLITIS, UN 35 % PUEDEN REQUERIR CUIDADOS INTENSIVOS CON ASISTENCIA VENTILATORIA MECÁNICA</a:t>
            </a:r>
            <a:endParaRPr sz="1600" b="1">
              <a:solidFill>
                <a:schemeClr val="dk1"/>
              </a:solidFill>
            </a:endParaRPr>
          </a:p>
          <a:p>
            <a:pPr marL="457200" marR="0" lvl="0" indent="-330200" algn="l" rtl="0">
              <a:lnSpc>
                <a:spcPct val="150000"/>
              </a:lnSpc>
              <a:spcBef>
                <a:spcPts val="0"/>
              </a:spcBef>
              <a:spcAft>
                <a:spcPts val="0"/>
              </a:spcAft>
              <a:buClr>
                <a:srgbClr val="C27BA0"/>
              </a:buClr>
              <a:buSzPts val="1600"/>
              <a:buChar char="❏"/>
            </a:pPr>
            <a:r>
              <a:rPr lang="es-ES" sz="1600" b="1">
                <a:solidFill>
                  <a:srgbClr val="C27BA0"/>
                </a:solidFill>
              </a:rPr>
              <a:t>EL MAYOR GRUPO DE RIESGO SON LOS PREMATUROS CON DISPLASIA BRONCOPULMONAR</a:t>
            </a:r>
            <a:endParaRPr sz="1600" b="1">
              <a:solidFill>
                <a:srgbClr val="C27BA0"/>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EN GENERAL, LOS LACTANTES CON FACTORES DE RIESGO PRESENTAN INTERNACIONES MÁS PROLONGADAS, CON MÁS DÍAS DE REQUERIMIENTOS DE OXÍGENO Y UNA</a:t>
            </a:r>
            <a:endParaRPr sz="1600" b="1">
              <a:solidFill>
                <a:schemeClr val="dk1"/>
              </a:solidFill>
            </a:endParaRPr>
          </a:p>
          <a:p>
            <a:pPr marL="457200" marR="0" lvl="0" indent="0" algn="l" rtl="0">
              <a:lnSpc>
                <a:spcPct val="150000"/>
              </a:lnSpc>
              <a:spcBef>
                <a:spcPts val="0"/>
              </a:spcBef>
              <a:spcAft>
                <a:spcPts val="0"/>
              </a:spcAft>
              <a:buNone/>
            </a:pPr>
            <a:r>
              <a:rPr lang="es-ES" sz="1600" b="1">
                <a:solidFill>
                  <a:schemeClr val="dk1"/>
                </a:solidFill>
              </a:rPr>
              <a:t> MAYOR NECESIDAD DE VENTILACIÓN MECÁNICA COMO PARTE DEL </a:t>
            </a:r>
            <a:endParaRPr sz="1600" b="1">
              <a:solidFill>
                <a:schemeClr val="dk1"/>
              </a:solidFill>
            </a:endParaRPr>
          </a:p>
          <a:p>
            <a:pPr marL="457200" marR="0" lvl="0" indent="0" algn="l" rtl="0">
              <a:lnSpc>
                <a:spcPct val="150000"/>
              </a:lnSpc>
              <a:spcBef>
                <a:spcPts val="0"/>
              </a:spcBef>
              <a:spcAft>
                <a:spcPts val="0"/>
              </a:spcAft>
              <a:buNone/>
            </a:pPr>
            <a:r>
              <a:rPr lang="es-ES" sz="1600" b="1">
                <a:solidFill>
                  <a:schemeClr val="dk1"/>
                </a:solidFill>
              </a:rPr>
              <a:t>TRATAMIENTO</a:t>
            </a:r>
            <a:endParaRPr sz="1600" b="1">
              <a:solidFill>
                <a:schemeClr val="dk1"/>
              </a:solidFill>
            </a:endParaRPr>
          </a:p>
        </p:txBody>
      </p:sp>
      <p:pic>
        <p:nvPicPr>
          <p:cNvPr id="443" name="Google Shape;443;g215239eac57_0_309"/>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444" name="Google Shape;444;g215239eac57_0_309"/>
          <p:cNvPicPr preferRelativeResize="0"/>
          <p:nvPr/>
        </p:nvPicPr>
        <p:blipFill>
          <a:blip r:embed="rId4">
            <a:alphaModFix/>
          </a:blip>
          <a:stretch>
            <a:fillRect/>
          </a:stretch>
        </p:blipFill>
        <p:spPr>
          <a:xfrm>
            <a:off x="9226138" y="4139125"/>
            <a:ext cx="2426018" cy="15259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151ba51f15_0_1163"/>
          <p:cNvSpPr txBox="1"/>
          <p:nvPr/>
        </p:nvSpPr>
        <p:spPr>
          <a:xfrm>
            <a:off x="905850" y="754375"/>
            <a:ext cx="10380300" cy="497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 BRONQUIOLITIS EN </a:t>
            </a:r>
            <a:r>
              <a:rPr lang="es-ES" sz="2400" b="1">
                <a:solidFill>
                  <a:schemeClr val="dk1"/>
                </a:solidFill>
              </a:rPr>
              <a:t>RECIÉN NACIDOS</a:t>
            </a:r>
            <a:r>
              <a:rPr lang="es-ES" sz="2100">
                <a:solidFill>
                  <a:schemeClr val="lt2"/>
                </a:solidFill>
              </a:rPr>
              <a:t> </a:t>
            </a: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457200" marR="0" lvl="0" indent="-342900" algn="l" rtl="0">
              <a:lnSpc>
                <a:spcPct val="150000"/>
              </a:lnSpc>
              <a:spcBef>
                <a:spcPts val="0"/>
              </a:spcBef>
              <a:spcAft>
                <a:spcPts val="0"/>
              </a:spcAft>
              <a:buClr>
                <a:schemeClr val="dk1"/>
              </a:buClr>
              <a:buSzPts val="1800"/>
              <a:buChar char="➢"/>
            </a:pPr>
            <a:r>
              <a:rPr lang="es-ES" sz="1800" b="1">
                <a:solidFill>
                  <a:schemeClr val="dk1"/>
                </a:solidFill>
              </a:rPr>
              <a:t>SE PRESENTA COMO UNA INFLAMACIÓN DIFUSA Y AGUDA DE LA PEQUEÑA VÍA AÉREA EXPRESADA CLÍNICAMENTE COMO OBSTRUCCIÓN</a:t>
            </a:r>
            <a:endParaRPr sz="1800" b="1">
              <a:solidFill>
                <a:schemeClr val="dk1"/>
              </a:solidFill>
            </a:endParaRPr>
          </a:p>
          <a:p>
            <a:pPr marL="457200" marR="0" lvl="0" indent="-342900" algn="l" rtl="0">
              <a:lnSpc>
                <a:spcPct val="150000"/>
              </a:lnSpc>
              <a:spcBef>
                <a:spcPts val="0"/>
              </a:spcBef>
              <a:spcAft>
                <a:spcPts val="0"/>
              </a:spcAft>
              <a:buClr>
                <a:schemeClr val="dk1"/>
              </a:buClr>
              <a:buSzPts val="1800"/>
              <a:buChar char="➢"/>
            </a:pPr>
            <a:r>
              <a:rPr lang="es-ES" sz="1800" b="1">
                <a:solidFill>
                  <a:schemeClr val="dk1"/>
                </a:solidFill>
              </a:rPr>
              <a:t>LOS SIGNOS Y SÍNTOMAS COMIENZAN TÍPICAMENTE CON RINITIS Y TOS DURANTE 1 A 3 DÍAS </a:t>
            </a:r>
            <a:endParaRPr sz="1800" b="1">
              <a:solidFill>
                <a:schemeClr val="dk1"/>
              </a:solidFill>
            </a:endParaRPr>
          </a:p>
          <a:p>
            <a:pPr marL="457200" marR="0" lvl="0" indent="-342900" algn="l" rtl="0">
              <a:lnSpc>
                <a:spcPct val="150000"/>
              </a:lnSpc>
              <a:spcBef>
                <a:spcPts val="0"/>
              </a:spcBef>
              <a:spcAft>
                <a:spcPts val="0"/>
              </a:spcAft>
              <a:buClr>
                <a:schemeClr val="dk1"/>
              </a:buClr>
              <a:buSzPts val="1800"/>
              <a:buChar char="➢"/>
            </a:pPr>
            <a:r>
              <a:rPr lang="es-ES" sz="1800" b="1">
                <a:solidFill>
                  <a:schemeClr val="dk1"/>
                </a:solidFill>
              </a:rPr>
              <a:t>PUEDE PROGRESAR CON TAQUIPNEA, ESPIRACIÓN PROLONGADA, SIBILANCIAS, RALES, TIRAJE O ALETEO NASAL</a:t>
            </a:r>
            <a:endParaRPr sz="1800" b="1">
              <a:solidFill>
                <a:schemeClr val="dk1"/>
              </a:solidFill>
            </a:endParaRPr>
          </a:p>
          <a:p>
            <a:pPr marL="457200" marR="0" lvl="0" indent="-342900" algn="l" rtl="0">
              <a:lnSpc>
                <a:spcPct val="150000"/>
              </a:lnSpc>
              <a:spcBef>
                <a:spcPts val="0"/>
              </a:spcBef>
              <a:spcAft>
                <a:spcPts val="0"/>
              </a:spcAft>
              <a:buClr>
                <a:srgbClr val="C27BA0"/>
              </a:buClr>
              <a:buSzPts val="1800"/>
              <a:buChar char="➢"/>
            </a:pPr>
            <a:r>
              <a:rPr lang="es-ES" sz="1800" b="1">
                <a:solidFill>
                  <a:srgbClr val="C27BA0"/>
                </a:solidFill>
              </a:rPr>
              <a:t>EN EL PRIMER MES DE VIDA , ES FRECUENTE QUE EL 1º SÍNTOMA SEA LA</a:t>
            </a:r>
            <a:r>
              <a:rPr lang="es-ES" sz="1800" b="1" u="sng">
                <a:solidFill>
                  <a:srgbClr val="C27BA0"/>
                </a:solidFill>
              </a:rPr>
              <a:t> APNEA</a:t>
            </a:r>
            <a:r>
              <a:rPr lang="es-ES" sz="1800" b="1">
                <a:solidFill>
                  <a:srgbClr val="C27BA0"/>
                </a:solidFill>
              </a:rPr>
              <a:t>, QUE A VECES ES LA ÚNICA CAUSA DE INTERNACIÓN . LUEGO VAN APARECIENDO OTROS SÍNTOMAS</a:t>
            </a:r>
            <a:endParaRPr sz="1800" b="1">
              <a:solidFill>
                <a:srgbClr val="C27BA0"/>
              </a:solidFill>
            </a:endParaRPr>
          </a:p>
        </p:txBody>
      </p:sp>
      <p:pic>
        <p:nvPicPr>
          <p:cNvPr id="450" name="Google Shape;450;g2151ba51f15_0_1163"/>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151ba51f15_0_406"/>
          <p:cNvSpPr txBox="1"/>
          <p:nvPr/>
        </p:nvSpPr>
        <p:spPr>
          <a:xfrm>
            <a:off x="905850" y="800000"/>
            <a:ext cx="10380300" cy="48177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 BRONQUIOLITIS EN RECIÉN NACIDOS </a:t>
            </a:r>
            <a:endParaRPr sz="2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r>
              <a:rPr lang="es-ES" sz="2100" u="sng">
                <a:solidFill>
                  <a:schemeClr val="lt2"/>
                </a:solidFill>
              </a:rPr>
              <a:t> </a:t>
            </a:r>
            <a:r>
              <a:rPr lang="es-ES" sz="2100" b="1" u="sng">
                <a:solidFill>
                  <a:schemeClr val="dk1"/>
                </a:solidFill>
              </a:rPr>
              <a:t>CRITERIOS DE INTERNACIÓN</a:t>
            </a:r>
            <a:r>
              <a:rPr lang="es-ES" sz="2100" b="1">
                <a:solidFill>
                  <a:schemeClr val="dk1"/>
                </a:solidFill>
              </a:rPr>
              <a:t> : (SAP 2021) </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PRESENCIA DE HIPOXEMIA ( TAL MAYOR O IGUAL A 9- SATURACIÓN POR DEBAJO DE 92% ) </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HISTORIA DE APNEAS </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CIANOSIS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IMPOSIBILIDAD DE ALIMENTARSE ( reducción de la ingesta al 50% en las últimas 8 a 12 hs) </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PRESENCIA DE DIFICULTAD RESPIRATORIA MODERADA QUE NO MEJORA LUEGO DE UN PERÍODO DE OBSERVACIÓN DE HASTA 2 HORAS ( BAJAR FIEBRE, VERIFICAR PERMEABILIDAD DE FOSAS NASALES )</a:t>
            </a:r>
            <a:endParaRPr sz="1600" b="1">
              <a:solidFill>
                <a:schemeClr val="dk1"/>
              </a:solidFill>
            </a:endParaRPr>
          </a:p>
          <a:p>
            <a:pPr marL="457200" marR="0" lvl="0" indent="-330200" algn="l" rtl="0">
              <a:lnSpc>
                <a:spcPct val="150000"/>
              </a:lnSpc>
              <a:spcBef>
                <a:spcPts val="0"/>
              </a:spcBef>
              <a:spcAft>
                <a:spcPts val="0"/>
              </a:spcAft>
              <a:buClr>
                <a:srgbClr val="C27BA0"/>
              </a:buClr>
              <a:buSzPts val="1600"/>
              <a:buChar char="●"/>
            </a:pPr>
            <a:r>
              <a:rPr lang="es-ES" sz="1600" b="1">
                <a:solidFill>
                  <a:srgbClr val="C27BA0"/>
                </a:solidFill>
              </a:rPr>
              <a:t>PRESENCIA DE UN FACTOR DE RIESGO DE IRAB GRAVE </a:t>
            </a:r>
            <a:endParaRPr sz="1600" b="1">
              <a:solidFill>
                <a:srgbClr val="C27BA0"/>
              </a:solidFill>
            </a:endParaRPr>
          </a:p>
        </p:txBody>
      </p:sp>
      <p:pic>
        <p:nvPicPr>
          <p:cNvPr id="456" name="Google Shape;456;g2151ba51f15_0_406"/>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457" name="Google Shape;457;g2151ba51f15_0_406"/>
          <p:cNvPicPr preferRelativeResize="0"/>
          <p:nvPr/>
        </p:nvPicPr>
        <p:blipFill>
          <a:blip r:embed="rId4">
            <a:alphaModFix/>
          </a:blip>
          <a:stretch>
            <a:fillRect/>
          </a:stretch>
        </p:blipFill>
        <p:spPr>
          <a:xfrm>
            <a:off x="7179325" y="-12"/>
            <a:ext cx="4852035" cy="24945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151ba51f15_0_401"/>
          <p:cNvSpPr txBox="1"/>
          <p:nvPr/>
        </p:nvSpPr>
        <p:spPr>
          <a:xfrm>
            <a:off x="1021100" y="377200"/>
            <a:ext cx="10380300" cy="521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2400" b="1">
                <a:solidFill>
                  <a:schemeClr val="dk1"/>
                </a:solidFill>
              </a:rPr>
              <a:t>                                  BRONQUIOLITIS EN RECIÉN NACIDOS</a:t>
            </a:r>
            <a:endParaRPr sz="24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u="sng">
                <a:solidFill>
                  <a:schemeClr val="dk1"/>
                </a:solidFill>
              </a:rPr>
              <a:t>FACTORES DE RIESGO DE IRAB GRAVE </a:t>
            </a:r>
            <a:r>
              <a:rPr lang="es-ES" sz="2100" b="1">
                <a:solidFill>
                  <a:schemeClr val="dk1"/>
                </a:solidFill>
              </a:rPr>
              <a:t>:</a:t>
            </a:r>
            <a:endParaRPr sz="2100" b="1">
              <a:solidFill>
                <a:schemeClr val="dk1"/>
              </a:solidFill>
            </a:endParaRPr>
          </a:p>
          <a:p>
            <a:pPr marL="457200" marR="0" lvl="0" indent="-330200" algn="l" rtl="0">
              <a:lnSpc>
                <a:spcPct val="150000"/>
              </a:lnSpc>
              <a:spcBef>
                <a:spcPts val="0"/>
              </a:spcBef>
              <a:spcAft>
                <a:spcPts val="0"/>
              </a:spcAft>
              <a:buClr>
                <a:srgbClr val="C27BA0"/>
              </a:buClr>
              <a:buSzPts val="1600"/>
              <a:buChar char="★"/>
            </a:pPr>
            <a:r>
              <a:rPr lang="es-ES" sz="1600" b="1">
                <a:solidFill>
                  <a:srgbClr val="C27BA0"/>
                </a:solidFill>
              </a:rPr>
              <a:t>EDAD MENOR DE 3 MESES</a:t>
            </a:r>
            <a:endParaRPr sz="1600" b="1">
              <a:solidFill>
                <a:srgbClr val="C27BA0"/>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INMUNODEFICIENCIAS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CARDIOPATÍAS CONGÉNITAS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ENFERMEDADES PULMONARES CRÓNICAS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PREMATURIDAD/ BAJO PESO AL NACER</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DESNUTRICIÓN</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ALTERACIONES DEL NEURODESARROLLO ( PARÁLISIS CEREBRAL, ENFERMEDAD NEUROMUSCULAR)</a:t>
            </a:r>
            <a:endParaRPr sz="1600" b="1">
              <a:solidFill>
                <a:schemeClr val="dk1"/>
              </a:solidFill>
            </a:endParaRPr>
          </a:p>
        </p:txBody>
      </p:sp>
      <p:pic>
        <p:nvPicPr>
          <p:cNvPr id="463" name="Google Shape;463;g2151ba51f15_0_401"/>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215239eac57_0_319"/>
          <p:cNvSpPr txBox="1"/>
          <p:nvPr/>
        </p:nvSpPr>
        <p:spPr>
          <a:xfrm>
            <a:off x="1106825" y="188600"/>
            <a:ext cx="10380300" cy="5636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                        BRONQUIOLITIS EN RECIÉN NACIDOS</a:t>
            </a:r>
            <a:endParaRPr sz="2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1800" b="1">
                <a:solidFill>
                  <a:srgbClr val="C27BA0"/>
                </a:solidFill>
              </a:rPr>
              <a:t>LA HIPOXEMIA ES UN CRITERIO CLARAMENTE ESTABLECIDO Y DEBE OBJETIVARSE MEDIANTE OXIMETRÍA DE PULSO. </a:t>
            </a:r>
            <a:r>
              <a:rPr lang="es-ES" sz="1800" b="1">
                <a:solidFill>
                  <a:schemeClr val="dk1"/>
                </a:solidFill>
                <a:highlight>
                  <a:srgbClr val="A64D79"/>
                </a:highlight>
              </a:rPr>
              <a:t>ESTÁ RECOMENDADO EL USO DE OXÍGENO</a:t>
            </a:r>
            <a:r>
              <a:rPr lang="es-ES" sz="1800" b="1">
                <a:solidFill>
                  <a:srgbClr val="C27BA0"/>
                </a:solidFill>
              </a:rPr>
              <a:t> CUANDO LA SATURACIÓN EN EL AIRE AMBIENTE CAE POR DEBAJO DE 92-90 % ; ES EL ÚNICO MEDICAMENTO CON PROBADA EFICACIA EN LA BRONQUIOLITIS: ES BRONCODILATADOR, VASODILATADOR Y DISMINUYE EL TRABAJO RESPIRATORIO</a:t>
            </a:r>
            <a:endParaRPr sz="1800" b="1">
              <a:solidFill>
                <a:srgbClr val="C27BA0"/>
              </a:solidFill>
            </a:endParaRPr>
          </a:p>
        </p:txBody>
      </p:sp>
      <p:pic>
        <p:nvPicPr>
          <p:cNvPr id="469" name="Google Shape;469;g215239eac57_0_319"/>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470" name="Google Shape;470;g215239eac57_0_319"/>
          <p:cNvPicPr preferRelativeResize="0"/>
          <p:nvPr/>
        </p:nvPicPr>
        <p:blipFill>
          <a:blip r:embed="rId4">
            <a:alphaModFix/>
          </a:blip>
          <a:stretch>
            <a:fillRect/>
          </a:stretch>
        </p:blipFill>
        <p:spPr>
          <a:xfrm>
            <a:off x="9121138" y="372325"/>
            <a:ext cx="3070860" cy="169164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e7aaccb1b9_0_207"/>
          <p:cNvSpPr txBox="1"/>
          <p:nvPr/>
        </p:nvSpPr>
        <p:spPr>
          <a:xfrm>
            <a:off x="1021100" y="188600"/>
            <a:ext cx="10380300" cy="545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rgbClr val="DD7E6B"/>
                </a:solidFill>
              </a:rPr>
              <a:t>OBNUBILACI</a:t>
            </a:r>
            <a:r>
              <a:rPr lang="es-ES" sz="2400" b="1">
                <a:solidFill>
                  <a:srgbClr val="DD7E6B"/>
                </a:solidFill>
              </a:rPr>
              <a:t>Ó</a:t>
            </a:r>
            <a:r>
              <a:rPr lang="es-ES" sz="2400" b="1" i="0" u="none" strike="noStrike" cap="none">
                <a:solidFill>
                  <a:srgbClr val="DD7E6B"/>
                </a:solidFill>
              </a:rPr>
              <a:t>N O LETARGO </a:t>
            </a:r>
            <a:endParaRPr sz="2400" b="1" i="0" u="none" strike="noStrike" cap="none">
              <a:solidFill>
                <a:srgbClr val="DD7E6B"/>
              </a:solidFill>
            </a:endParaRPr>
          </a:p>
          <a:p>
            <a:pPr marL="0" marR="0" lvl="0" indent="0" algn="l" rtl="0">
              <a:lnSpc>
                <a:spcPct val="150000"/>
              </a:lnSpc>
              <a:spcBef>
                <a:spcPts val="0"/>
              </a:spcBef>
              <a:spcAft>
                <a:spcPts val="0"/>
              </a:spcAft>
              <a:buClr>
                <a:srgbClr val="4A4A63"/>
              </a:buClr>
              <a:buSzPts val="1600"/>
              <a:buFont typeface="Arial"/>
              <a:buNone/>
            </a:pPr>
            <a:r>
              <a:rPr lang="es-ES" sz="1900" b="1" i="0" u="none" strike="noStrike" cap="none">
                <a:solidFill>
                  <a:schemeClr val="dk1"/>
                </a:solidFill>
              </a:rPr>
              <a:t>AL M</a:t>
            </a:r>
            <a:r>
              <a:rPr lang="es-ES" sz="1900" b="1">
                <a:solidFill>
                  <a:schemeClr val="dk1"/>
                </a:solidFill>
              </a:rPr>
              <a:t>É</a:t>
            </a:r>
            <a:r>
              <a:rPr lang="es-ES" sz="1900" b="1" i="0" u="none" strike="noStrike" cap="none">
                <a:solidFill>
                  <a:schemeClr val="dk1"/>
                </a:solidFill>
              </a:rPr>
              <a:t>DICO LE DEBE PREOCUPAR UN NEONATO OBNUBILADO O DECA</a:t>
            </a:r>
            <a:r>
              <a:rPr lang="es-ES" sz="1900" b="1">
                <a:solidFill>
                  <a:schemeClr val="dk1"/>
                </a:solidFill>
              </a:rPr>
              <a:t>Í</a:t>
            </a:r>
            <a:r>
              <a:rPr lang="es-ES" sz="1900" b="1" i="0" u="none" strike="noStrike" cap="none">
                <a:solidFill>
                  <a:schemeClr val="dk1"/>
                </a:solidFill>
              </a:rPr>
              <a:t>DO, DIF</a:t>
            </a:r>
            <a:r>
              <a:rPr lang="es-ES" sz="1900" b="1">
                <a:solidFill>
                  <a:schemeClr val="dk1"/>
                </a:solidFill>
              </a:rPr>
              <a:t>Í</a:t>
            </a:r>
            <a:r>
              <a:rPr lang="es-ES" sz="1900" b="1" i="0" u="none" strike="noStrike" cap="none">
                <a:solidFill>
                  <a:schemeClr val="dk1"/>
                </a:solidFill>
              </a:rPr>
              <a:t>CIL DE DESPERTAR, HIPOT</a:t>
            </a:r>
            <a:r>
              <a:rPr lang="es-ES" sz="1900" b="1">
                <a:solidFill>
                  <a:schemeClr val="dk1"/>
                </a:solidFill>
              </a:rPr>
              <a:t>Ó</a:t>
            </a:r>
            <a:r>
              <a:rPr lang="es-ES" sz="1900" b="1" i="0" u="none" strike="noStrike" cap="none">
                <a:solidFill>
                  <a:schemeClr val="dk1"/>
                </a:solidFill>
              </a:rPr>
              <a:t>NICO Y QUE NO SUCCION</a:t>
            </a:r>
            <a:r>
              <a:rPr lang="es-ES" sz="1900" b="1">
                <a:solidFill>
                  <a:schemeClr val="dk1"/>
                </a:solidFill>
              </a:rPr>
              <a:t>A</a:t>
            </a:r>
            <a:r>
              <a:rPr lang="es-ES" sz="1900" b="1" i="0" u="none" strike="noStrike" cap="none">
                <a:solidFill>
                  <a:schemeClr val="dk1"/>
                </a:solidFill>
              </a:rPr>
              <a:t>.</a:t>
            </a:r>
            <a:endParaRPr sz="19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300" b="1" i="0" u="none" strike="noStrike" cap="none">
                <a:solidFill>
                  <a:schemeClr val="dk1"/>
                </a:solidFill>
              </a:rPr>
              <a:t>CAUSAS: </a:t>
            </a:r>
            <a:endParaRPr sz="2300" b="1" i="0" u="none" strike="noStrike" cap="none">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i="0" u="none" strike="noStrike" cap="none">
                <a:solidFill>
                  <a:schemeClr val="dk1"/>
                </a:solidFill>
              </a:rPr>
              <a:t>TRASTORNO METAB</a:t>
            </a:r>
            <a:r>
              <a:rPr lang="es-ES" sz="1700" b="1">
                <a:solidFill>
                  <a:schemeClr val="dk1"/>
                </a:solidFill>
              </a:rPr>
              <a:t>Ó</a:t>
            </a:r>
            <a:r>
              <a:rPr lang="es-ES" sz="1700" b="1" i="0" u="none" strike="noStrike" cap="none">
                <a:solidFill>
                  <a:schemeClr val="dk1"/>
                </a:solidFill>
              </a:rPr>
              <a:t>LICO AGUDO </a:t>
            </a:r>
            <a:r>
              <a:rPr lang="es-ES" sz="1700" b="1" i="0" u="none" strike="noStrike" cap="none">
                <a:solidFill>
                  <a:srgbClr val="FF0000"/>
                </a:solidFill>
              </a:rPr>
              <a:t>( HIPOGLUCEMIA )</a:t>
            </a:r>
            <a:endParaRPr sz="1700" b="1" i="0" u="none" strike="noStrike" cap="none">
              <a:solidFill>
                <a:srgbClr val="FF0000"/>
              </a:solidFill>
            </a:endParaRPr>
          </a:p>
          <a:p>
            <a:pPr marL="457200" marR="0" lvl="0" indent="-336550" algn="l" rtl="0">
              <a:lnSpc>
                <a:spcPct val="150000"/>
              </a:lnSpc>
              <a:spcBef>
                <a:spcPts val="0"/>
              </a:spcBef>
              <a:spcAft>
                <a:spcPts val="0"/>
              </a:spcAft>
              <a:buClr>
                <a:schemeClr val="dk1"/>
              </a:buClr>
              <a:buSzPts val="1700"/>
              <a:buChar char="●"/>
            </a:pPr>
            <a:r>
              <a:rPr lang="es-ES" sz="1700" b="1" i="0" u="none" strike="noStrike" cap="none">
                <a:solidFill>
                  <a:schemeClr val="dk1"/>
                </a:solidFill>
              </a:rPr>
              <a:t>ENFERMEDAD INFECCIOSA</a:t>
            </a:r>
            <a:endParaRPr sz="1700" b="1" i="0" u="none" strike="noStrike" cap="none">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i="0" u="none" strike="noStrike" cap="none">
                <a:solidFill>
                  <a:schemeClr val="dk1"/>
                </a:solidFill>
              </a:rPr>
              <a:t>ANORMALIDAD NEUROL</a:t>
            </a:r>
            <a:r>
              <a:rPr lang="es-ES" sz="1700" b="1">
                <a:solidFill>
                  <a:schemeClr val="dk1"/>
                </a:solidFill>
              </a:rPr>
              <a:t>Ó</a:t>
            </a:r>
            <a:r>
              <a:rPr lang="es-ES" sz="1700" b="1" i="0" u="none" strike="noStrike" cap="none">
                <a:solidFill>
                  <a:schemeClr val="dk1"/>
                </a:solidFill>
              </a:rPr>
              <a:t>GICA</a:t>
            </a:r>
            <a:endParaRPr sz="1700" b="1" i="0" u="none" strike="noStrike" cap="none">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i="0" u="none" strike="noStrike" cap="none">
                <a:solidFill>
                  <a:schemeClr val="dk1"/>
                </a:solidFill>
              </a:rPr>
              <a:t>METABOLOPAT</a:t>
            </a:r>
            <a:r>
              <a:rPr lang="es-ES" sz="1700" b="1">
                <a:solidFill>
                  <a:schemeClr val="dk1"/>
                </a:solidFill>
              </a:rPr>
              <a:t>Í</a:t>
            </a:r>
            <a:r>
              <a:rPr lang="es-ES" sz="1700" b="1" i="0" u="none" strike="noStrike" cap="none">
                <a:solidFill>
                  <a:schemeClr val="dk1"/>
                </a:solidFill>
              </a:rPr>
              <a:t>A CONG</a:t>
            </a:r>
            <a:r>
              <a:rPr lang="es-ES" sz="1700" b="1">
                <a:solidFill>
                  <a:schemeClr val="dk1"/>
                </a:solidFill>
              </a:rPr>
              <a:t>É</a:t>
            </a:r>
            <a:r>
              <a:rPr lang="es-ES" sz="1700" b="1" i="0" u="none" strike="noStrike" cap="none">
                <a:solidFill>
                  <a:schemeClr val="dk1"/>
                </a:solidFill>
              </a:rPr>
              <a:t>NITA ( </a:t>
            </a:r>
            <a:r>
              <a:rPr lang="es-ES" sz="1300" b="1" i="0" u="none" strike="noStrike" cap="none">
                <a:solidFill>
                  <a:schemeClr val="dk1"/>
                </a:solidFill>
              </a:rPr>
              <a:t>OBNUBILACIÓN, CONVULSIONES, HIPOTONÍA,VÓMITOS, DI</a:t>
            </a:r>
            <a:r>
              <a:rPr lang="es-ES" sz="1300" b="1">
                <a:solidFill>
                  <a:schemeClr val="dk1"/>
                </a:solidFill>
              </a:rPr>
              <a:t>FICULTAD RESP, APNEAS , ICTERICIA CON HEPATOMEGALIA O SIN ELLA , RETRASO DEL C</a:t>
            </a:r>
            <a:endParaRPr sz="1300" b="1" i="0" u="none" strike="noStrike" cap="none">
              <a:solidFill>
                <a:schemeClr val="dk1"/>
              </a:solidFill>
            </a:endParaRPr>
          </a:p>
        </p:txBody>
      </p:sp>
      <p:pic>
        <p:nvPicPr>
          <p:cNvPr id="476" name="Google Shape;476;g2e7aaccb1b9_0_20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e7aaccb1b9_0_162"/>
          <p:cNvSpPr txBox="1"/>
          <p:nvPr/>
        </p:nvSpPr>
        <p:spPr>
          <a:xfrm>
            <a:off x="1055400" y="188600"/>
            <a:ext cx="10380300" cy="54177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000" b="1" i="0" u="none" strike="noStrike" cap="none">
                <a:solidFill>
                  <a:srgbClr val="DD7E6B"/>
                </a:solidFill>
              </a:rPr>
              <a:t>                                       </a:t>
            </a:r>
            <a:r>
              <a:rPr lang="es-ES" sz="2500" b="1" i="0" u="none" strike="noStrike" cap="none">
                <a:solidFill>
                  <a:srgbClr val="DD7E6B"/>
                </a:solidFill>
              </a:rPr>
              <a:t>OBNUBILACI</a:t>
            </a:r>
            <a:r>
              <a:rPr lang="es-ES" sz="2500" b="1">
                <a:solidFill>
                  <a:srgbClr val="DD7E6B"/>
                </a:solidFill>
              </a:rPr>
              <a:t>Ó</a:t>
            </a:r>
            <a:r>
              <a:rPr lang="es-ES" sz="2500" b="1" i="0" u="none" strike="noStrike" cap="none">
                <a:solidFill>
                  <a:srgbClr val="DD7E6B"/>
                </a:solidFill>
              </a:rPr>
              <a:t>N O LETARGO</a:t>
            </a:r>
            <a:endParaRPr sz="2500" b="1" i="0" u="none" strike="noStrike" cap="none">
              <a:solidFill>
                <a:srgbClr val="DD7E6B"/>
              </a:solidFill>
            </a:endParaRPr>
          </a:p>
          <a:p>
            <a:pPr marL="0" marR="0" lvl="0" indent="0" algn="l" rtl="0">
              <a:lnSpc>
                <a:spcPct val="150000"/>
              </a:lnSpc>
              <a:spcBef>
                <a:spcPts val="0"/>
              </a:spcBef>
              <a:spcAft>
                <a:spcPts val="0"/>
              </a:spcAft>
              <a:buClr>
                <a:srgbClr val="4A4A63"/>
              </a:buClr>
              <a:buSzPts val="1600"/>
              <a:buFont typeface="Arial"/>
              <a:buNone/>
            </a:pPr>
            <a:endParaRPr sz="21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ADEM</a:t>
            </a:r>
            <a:r>
              <a:rPr lang="es-ES" sz="2100" b="1">
                <a:solidFill>
                  <a:schemeClr val="dk1"/>
                </a:solidFill>
              </a:rPr>
              <a:t>Á</a:t>
            </a:r>
            <a:r>
              <a:rPr lang="es-ES" sz="2100" b="1" i="0" u="none" strike="noStrike" cap="none">
                <a:solidFill>
                  <a:schemeClr val="dk1"/>
                </a:solidFill>
              </a:rPr>
              <a:t>S DEL INTERROGATORIO, EL  </a:t>
            </a:r>
            <a:r>
              <a:rPr lang="es-ES" sz="2100" b="1">
                <a:solidFill>
                  <a:schemeClr val="dk1"/>
                </a:solidFill>
              </a:rPr>
              <a:t>EXAMEN</a:t>
            </a:r>
            <a:r>
              <a:rPr lang="es-ES" sz="2100" b="1" i="0" u="none" strike="noStrike" cap="none">
                <a:solidFill>
                  <a:schemeClr val="dk1"/>
                </a:solidFill>
              </a:rPr>
              <a:t> F</a:t>
            </a:r>
            <a:r>
              <a:rPr lang="es-ES" sz="2100" b="1">
                <a:solidFill>
                  <a:schemeClr val="dk1"/>
                </a:solidFill>
              </a:rPr>
              <a:t>Í</a:t>
            </a:r>
            <a:r>
              <a:rPr lang="es-ES" sz="2100" b="1" i="0" u="none" strike="noStrike" cap="none">
                <a:solidFill>
                  <a:schemeClr val="dk1"/>
                </a:solidFill>
              </a:rPr>
              <a:t>SICO , LOS SIGNOS VITALES Y UN LABORATORIO COMPLETO; UNA MEDIDA QUE SE PUEDE  REALIZAR EN FORMA R</a:t>
            </a:r>
            <a:r>
              <a:rPr lang="es-ES" sz="2100" b="1">
                <a:solidFill>
                  <a:schemeClr val="dk1"/>
                </a:solidFill>
              </a:rPr>
              <a:t>Á</a:t>
            </a:r>
            <a:r>
              <a:rPr lang="es-ES" sz="2100" b="1" i="0" u="none" strike="noStrike" cap="none">
                <a:solidFill>
                  <a:schemeClr val="dk1"/>
                </a:solidFill>
              </a:rPr>
              <a:t>PIDA Y SENCILLA ES LA MEDICI</a:t>
            </a:r>
            <a:r>
              <a:rPr lang="es-ES" sz="2100" b="1">
                <a:solidFill>
                  <a:schemeClr val="dk1"/>
                </a:solidFill>
              </a:rPr>
              <a:t>Ó</a:t>
            </a:r>
            <a:r>
              <a:rPr lang="es-ES" sz="2100" b="1" i="0" u="none" strike="noStrike" cap="none">
                <a:solidFill>
                  <a:schemeClr val="dk1"/>
                </a:solidFill>
              </a:rPr>
              <a:t>N DE LA GLUCEMIA.</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1700">
              <a:solidFill>
                <a:srgbClr val="00FFFF"/>
              </a:solidFill>
            </a:endParaRPr>
          </a:p>
          <a:p>
            <a:pPr marL="0" marR="0" lvl="0" indent="0" algn="l" rtl="0">
              <a:lnSpc>
                <a:spcPct val="150000"/>
              </a:lnSpc>
              <a:spcBef>
                <a:spcPts val="0"/>
              </a:spcBef>
              <a:spcAft>
                <a:spcPts val="0"/>
              </a:spcAft>
              <a:buClr>
                <a:srgbClr val="4A4A63"/>
              </a:buClr>
              <a:buSzPts val="1600"/>
              <a:buFont typeface="Arial"/>
              <a:buNone/>
            </a:pPr>
            <a:r>
              <a:rPr lang="es-ES" sz="1800" b="1">
                <a:solidFill>
                  <a:schemeClr val="lt1"/>
                </a:solidFill>
                <a:highlight>
                  <a:srgbClr val="DD7E6B"/>
                </a:highlight>
              </a:rPr>
              <a:t>ESTO</a:t>
            </a:r>
            <a:r>
              <a:rPr lang="es-ES" sz="1800" b="1" i="0" u="none" strike="noStrike" cap="none">
                <a:solidFill>
                  <a:schemeClr val="lt1"/>
                </a:solidFill>
                <a:highlight>
                  <a:srgbClr val="DD7E6B"/>
                </a:highlight>
              </a:rPr>
              <a:t> ADQUIERE ESPECIAL IMPORTANCIA EN LOS NEONATOS DEBIDO A QUE EL METABOLISMO CEREBRAL SUPONE EL 60-80 % DEL CONSUMO DIARIO DE LA GLUCOSA TOTAL EN ESTOS NIÑOS</a:t>
            </a:r>
            <a:endParaRPr sz="1800" b="1" i="0" u="none" strike="noStrike" cap="none">
              <a:solidFill>
                <a:schemeClr val="lt1"/>
              </a:solidFill>
              <a:highlight>
                <a:srgbClr val="DD7E6B"/>
              </a:highlight>
            </a:endParaRPr>
          </a:p>
        </p:txBody>
      </p:sp>
      <p:pic>
        <p:nvPicPr>
          <p:cNvPr id="482" name="Google Shape;482;g2e7aaccb1b9_0_162"/>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e7aaccb1b9_0_202"/>
          <p:cNvSpPr txBox="1"/>
          <p:nvPr/>
        </p:nvSpPr>
        <p:spPr>
          <a:xfrm>
            <a:off x="1021100" y="257175"/>
            <a:ext cx="10380300" cy="538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700" b="1">
                <a:solidFill>
                  <a:srgbClr val="DD7E6B"/>
                </a:solidFill>
              </a:rPr>
              <a:t>HIPOGLUCEMIA</a:t>
            </a:r>
            <a:endParaRPr sz="2700" b="1" i="0" u="none" strike="noStrike" cap="none">
              <a:solidFill>
                <a:srgbClr val="DD7E6B"/>
              </a:solidFil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endParaRPr sz="21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2300" b="1" i="0" u="none" strike="noStrike" cap="none">
                <a:solidFill>
                  <a:schemeClr val="dk1"/>
                </a:solidFill>
              </a:rPr>
              <a:t>LA META HA DE SER MANTENER LOS NIVELES DE GLUCOSA POR ENCIMA DE </a:t>
            </a:r>
            <a:r>
              <a:rPr lang="es-ES" sz="2300" b="1" i="0" u="none" strike="noStrike" cap="none">
                <a:solidFill>
                  <a:schemeClr val="lt1"/>
                </a:solidFill>
                <a:highlight>
                  <a:srgbClr val="DD7E6B"/>
                </a:highlight>
              </a:rPr>
              <a:t>45 mg/dl EN EL 1º DÌA DE VIDA</a:t>
            </a:r>
            <a:r>
              <a:rPr lang="es-ES" sz="2300" b="1" i="0" u="none" strike="noStrike" cap="none">
                <a:solidFill>
                  <a:schemeClr val="dk1"/>
                </a:solidFill>
              </a:rPr>
              <a:t> , Y POR ENCIMA DE</a:t>
            </a:r>
            <a:r>
              <a:rPr lang="es-ES" sz="2300" b="1" i="0" u="none" strike="noStrike" cap="none">
                <a:solidFill>
                  <a:schemeClr val="lt1"/>
                </a:solidFill>
                <a:highlight>
                  <a:srgbClr val="DD7E6B"/>
                </a:highlight>
              </a:rPr>
              <a:t> 50 mg/dl POSTERIORMENTE</a:t>
            </a:r>
            <a:endParaRPr sz="2300" b="1" i="0" u="none" strike="noStrike" cap="none">
              <a:solidFill>
                <a:schemeClr val="lt1"/>
              </a:solidFill>
              <a:highlight>
                <a:srgbClr val="DD7E6B"/>
              </a:highlight>
            </a:endParaRPr>
          </a:p>
        </p:txBody>
      </p:sp>
      <p:pic>
        <p:nvPicPr>
          <p:cNvPr id="488" name="Google Shape;488;g2e7aaccb1b9_0_20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489" name="Google Shape;489;g2e7aaccb1b9_0_202"/>
          <p:cNvPicPr preferRelativeResize="0"/>
          <p:nvPr/>
        </p:nvPicPr>
        <p:blipFill>
          <a:blip r:embed="rId4">
            <a:alphaModFix/>
          </a:blip>
          <a:stretch>
            <a:fillRect/>
          </a:stretch>
        </p:blipFill>
        <p:spPr>
          <a:xfrm>
            <a:off x="739775" y="543748"/>
            <a:ext cx="3048003" cy="13426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e7aaccb1b9_0_197"/>
          <p:cNvSpPr txBox="1"/>
          <p:nvPr/>
        </p:nvSpPr>
        <p:spPr>
          <a:xfrm>
            <a:off x="905850" y="154300"/>
            <a:ext cx="10380300" cy="478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2100" b="1" i="0" u="none" strike="noStrike" cap="none">
                <a:solidFill>
                  <a:srgbClr val="DD7E6B"/>
                </a:solidFill>
              </a:rPr>
              <a:t>                                                    </a:t>
            </a:r>
            <a:r>
              <a:rPr lang="es-ES" sz="2600" b="1" i="0" u="none" strike="noStrike" cap="none">
                <a:solidFill>
                  <a:srgbClr val="DD7E6B"/>
                </a:solidFill>
              </a:rPr>
              <a:t>HIPOGLUCEMIA</a:t>
            </a: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b="1" i="0" u="none" strike="noStrike" cap="none">
                <a:solidFill>
                  <a:schemeClr val="dk1"/>
                </a:solidFill>
              </a:rPr>
              <a:t>CAUSAS : </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AUMENTO DE LA UTILIZACI</a:t>
            </a:r>
            <a:r>
              <a:rPr lang="es-ES" sz="2100" b="1">
                <a:solidFill>
                  <a:schemeClr val="dk1"/>
                </a:solidFill>
              </a:rPr>
              <a:t>Ó</a:t>
            </a:r>
            <a:r>
              <a:rPr lang="es-ES" sz="2100" b="1" i="0" u="none" strike="noStrike" cap="none">
                <a:solidFill>
                  <a:schemeClr val="dk1"/>
                </a:solidFill>
              </a:rPr>
              <a:t>N DE GLUCOSA PERIF</a:t>
            </a:r>
            <a:r>
              <a:rPr lang="es-ES" sz="2100" b="1">
                <a:solidFill>
                  <a:schemeClr val="dk1"/>
                </a:solidFill>
              </a:rPr>
              <a:t>É</a:t>
            </a:r>
            <a:r>
              <a:rPr lang="es-ES" sz="2100" b="1" i="0" u="none" strike="noStrike" cap="none">
                <a:solidFill>
                  <a:schemeClr val="dk1"/>
                </a:solidFill>
              </a:rPr>
              <a:t>RICA : HIPERINSULINISMO ( TRANSITORIO O PERSISTENTE) </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INSUFICIENTE APORTE END</a:t>
            </a:r>
            <a:r>
              <a:rPr lang="es-ES" sz="2100" b="1">
                <a:solidFill>
                  <a:schemeClr val="dk1"/>
                </a:solidFill>
              </a:rPr>
              <a:t>Ó</a:t>
            </a:r>
            <a:r>
              <a:rPr lang="es-ES" sz="2100" b="1" i="0" u="none" strike="noStrike" cap="none">
                <a:solidFill>
                  <a:schemeClr val="dk1"/>
                </a:solidFill>
              </a:rPr>
              <a:t>GENO O EX</a:t>
            </a:r>
            <a:r>
              <a:rPr lang="es-ES" sz="2100" b="1">
                <a:solidFill>
                  <a:schemeClr val="dk1"/>
                </a:solidFill>
              </a:rPr>
              <a:t>Ó</a:t>
            </a:r>
            <a:r>
              <a:rPr lang="es-ES" sz="2100" b="1" i="0" u="none" strike="noStrike" cap="none">
                <a:solidFill>
                  <a:schemeClr val="dk1"/>
                </a:solidFill>
              </a:rPr>
              <a:t>GENO DE GLUCOSA</a:t>
            </a:r>
            <a:endParaRPr sz="2100" b="1" i="0" u="none" strike="noStrike" cap="none">
              <a:solidFill>
                <a:schemeClr val="dk1"/>
              </a:solidFill>
            </a:endParaRPr>
          </a:p>
          <a:p>
            <a:pPr marL="0" marR="0" lvl="0" indent="0" algn="l" rtl="0">
              <a:lnSpc>
                <a:spcPct val="150000"/>
              </a:lnSpc>
              <a:spcBef>
                <a:spcPts val="0"/>
              </a:spcBef>
              <a:spcAft>
                <a:spcPts val="0"/>
              </a:spcAft>
              <a:buClr>
                <a:srgbClr val="000000"/>
              </a:buClr>
              <a:buSzPts val="2100"/>
              <a:buFont typeface="Arial"/>
              <a:buNone/>
            </a:pP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100"/>
              <a:buFont typeface="Arial"/>
              <a:buNone/>
            </a:pPr>
            <a:r>
              <a:rPr lang="es-ES" sz="2100" b="1" i="0" u="none" strike="noStrike" cap="none">
                <a:solidFill>
                  <a:schemeClr val="lt1"/>
                </a:solidFill>
                <a:highlight>
                  <a:srgbClr val="DD7E6B"/>
                </a:highlight>
              </a:rPr>
              <a:t>LOS S</a:t>
            </a:r>
            <a:r>
              <a:rPr lang="es-ES" sz="2100" b="1">
                <a:solidFill>
                  <a:schemeClr val="lt1"/>
                </a:solidFill>
                <a:highlight>
                  <a:srgbClr val="DD7E6B"/>
                </a:highlight>
              </a:rPr>
              <a:t>Í</a:t>
            </a:r>
            <a:r>
              <a:rPr lang="es-ES" sz="2100" b="1" i="0" u="none" strike="noStrike" cap="none">
                <a:solidFill>
                  <a:schemeClr val="lt1"/>
                </a:solidFill>
                <a:highlight>
                  <a:srgbClr val="DD7E6B"/>
                </a:highlight>
              </a:rPr>
              <a:t>NTOMAS SON INESPEC</a:t>
            </a:r>
            <a:r>
              <a:rPr lang="es-ES" sz="2100" b="1">
                <a:solidFill>
                  <a:schemeClr val="lt1"/>
                </a:solidFill>
                <a:highlight>
                  <a:srgbClr val="DD7E6B"/>
                </a:highlight>
              </a:rPr>
              <a:t>Í</a:t>
            </a:r>
            <a:r>
              <a:rPr lang="es-ES" sz="2100" b="1" i="0" u="none" strike="noStrike" cap="none">
                <a:solidFill>
                  <a:schemeClr val="lt1"/>
                </a:solidFill>
                <a:highlight>
                  <a:srgbClr val="DD7E6B"/>
                </a:highlight>
              </a:rPr>
              <a:t>FICOS </a:t>
            </a:r>
            <a:endParaRPr sz="2100" b="1" i="0" u="none" strike="noStrike" cap="none">
              <a:solidFill>
                <a:schemeClr val="lt1"/>
              </a:solidFill>
              <a:highlight>
                <a:srgbClr val="DD7E6B"/>
              </a:highlight>
            </a:endParaRPr>
          </a:p>
        </p:txBody>
      </p:sp>
      <p:pic>
        <p:nvPicPr>
          <p:cNvPr id="495" name="Google Shape;495;g2e7aaccb1b9_0_19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e7aaccb1b9_0_192"/>
          <p:cNvSpPr txBox="1"/>
          <p:nvPr/>
        </p:nvSpPr>
        <p:spPr>
          <a:xfrm>
            <a:off x="1021100" y="120025"/>
            <a:ext cx="10380300" cy="4766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i="0" u="none" strike="noStrike" cap="none">
                <a:solidFill>
                  <a:srgbClr val="DD7E6B"/>
                </a:solidFill>
              </a:rPr>
              <a:t>                                           HIPOGLUCEMIA </a:t>
            </a:r>
            <a:endParaRPr sz="2500" b="1" i="0" u="none" strike="noStrike" cap="none">
              <a:solidFill>
                <a:srgbClr val="DD7E6B"/>
              </a:solidFill>
            </a:endParaRPr>
          </a:p>
          <a:p>
            <a:pPr marL="0" marR="0" lvl="0" indent="0" algn="l" rtl="0">
              <a:lnSpc>
                <a:spcPct val="150000"/>
              </a:lnSpc>
              <a:spcBef>
                <a:spcPts val="0"/>
              </a:spcBef>
              <a:spcAft>
                <a:spcPts val="0"/>
              </a:spcAft>
              <a:buClr>
                <a:srgbClr val="4A4A63"/>
              </a:buClr>
              <a:buSzPts val="1600"/>
              <a:buFont typeface="Arial"/>
              <a:buNone/>
            </a:pPr>
            <a:r>
              <a:rPr lang="es-ES" sz="2300" b="1" i="0" u="none" strike="noStrike" cap="none">
                <a:solidFill>
                  <a:schemeClr val="dk1"/>
                </a:solidFill>
              </a:rPr>
              <a:t>PREVENCI</a:t>
            </a:r>
            <a:r>
              <a:rPr lang="es-ES" sz="2300" b="1">
                <a:solidFill>
                  <a:schemeClr val="dk1"/>
                </a:solidFill>
              </a:rPr>
              <a:t>Ó</a:t>
            </a:r>
            <a:r>
              <a:rPr lang="es-ES" sz="2300" b="1" i="0" u="none" strike="noStrike" cap="none">
                <a:solidFill>
                  <a:schemeClr val="dk1"/>
                </a:solidFill>
              </a:rPr>
              <a:t>N  Y MANEJO:</a:t>
            </a:r>
            <a:endParaRPr sz="2300" b="1" i="0" u="none" strike="noStrike" cap="none">
              <a:solidFill>
                <a:schemeClr val="dk1"/>
              </a:solidFill>
            </a:endParaRPr>
          </a:p>
          <a:p>
            <a:pPr marL="457200" marR="0" lvl="0" indent="-374650" algn="l" rtl="0">
              <a:lnSpc>
                <a:spcPct val="150000"/>
              </a:lnSpc>
              <a:spcBef>
                <a:spcPts val="0"/>
              </a:spcBef>
              <a:spcAft>
                <a:spcPts val="0"/>
              </a:spcAft>
              <a:buClr>
                <a:schemeClr val="dk1"/>
              </a:buClr>
              <a:buSzPts val="2300"/>
              <a:buChar char="●"/>
            </a:pPr>
            <a:r>
              <a:rPr lang="es-ES" sz="2300" b="1" i="0" u="none" strike="noStrike" cap="none">
                <a:solidFill>
                  <a:schemeClr val="dk1"/>
                </a:solidFill>
              </a:rPr>
              <a:t>ALIMENTACI</a:t>
            </a:r>
            <a:r>
              <a:rPr lang="es-ES" sz="2300" b="1">
                <a:solidFill>
                  <a:schemeClr val="dk1"/>
                </a:solidFill>
              </a:rPr>
              <a:t>Ó</a:t>
            </a:r>
            <a:r>
              <a:rPr lang="es-ES" sz="2300" b="1" i="0" u="none" strike="noStrike" cap="none">
                <a:solidFill>
                  <a:schemeClr val="dk1"/>
                </a:solidFill>
              </a:rPr>
              <a:t>N PRECOZ EN LAS PRIMERAS 2 HS DE VIDA CON INTERVALOS CADA 2-3 HS O LIBRE DEMANDA</a:t>
            </a:r>
            <a:endParaRPr sz="2300" b="1" i="0" u="none" strike="noStrike" cap="none">
              <a:solidFill>
                <a:schemeClr val="dk1"/>
              </a:solidFill>
            </a:endParaRPr>
          </a:p>
          <a:p>
            <a:pPr marL="457200" marR="0" lvl="0" indent="-374650" algn="l" rtl="0">
              <a:lnSpc>
                <a:spcPct val="150000"/>
              </a:lnSpc>
              <a:spcBef>
                <a:spcPts val="0"/>
              </a:spcBef>
              <a:spcAft>
                <a:spcPts val="0"/>
              </a:spcAft>
              <a:buClr>
                <a:schemeClr val="dk1"/>
              </a:buClr>
              <a:buSzPts val="2300"/>
              <a:buChar char="●"/>
            </a:pPr>
            <a:r>
              <a:rPr lang="es-ES" sz="2300" b="1" i="0" u="none" strike="noStrike" cap="none">
                <a:solidFill>
                  <a:schemeClr val="dk1"/>
                </a:solidFill>
              </a:rPr>
              <a:t>FOMENTAR LA LACTANCIA MATERNA </a:t>
            </a:r>
            <a:endParaRPr sz="2300" b="1" i="0" u="none" strike="noStrike" cap="none">
              <a:solidFill>
                <a:schemeClr val="dk1"/>
              </a:solidFill>
            </a:endParaRPr>
          </a:p>
          <a:p>
            <a:pPr marL="457200" marR="0" lvl="0" indent="-374650" algn="l" rtl="0">
              <a:lnSpc>
                <a:spcPct val="150000"/>
              </a:lnSpc>
              <a:spcBef>
                <a:spcPts val="0"/>
              </a:spcBef>
              <a:spcAft>
                <a:spcPts val="0"/>
              </a:spcAft>
              <a:buClr>
                <a:schemeClr val="dk1"/>
              </a:buClr>
              <a:buSzPts val="2300"/>
              <a:buChar char="●"/>
            </a:pPr>
            <a:r>
              <a:rPr lang="es-ES" sz="2300" b="1" i="0" u="none" strike="noStrike" cap="none">
                <a:solidFill>
                  <a:schemeClr val="dk1"/>
                </a:solidFill>
              </a:rPr>
              <a:t>NO SE DEBE OFRECER SOLUCI</a:t>
            </a:r>
            <a:r>
              <a:rPr lang="es-ES" sz="2300" b="1">
                <a:solidFill>
                  <a:schemeClr val="dk1"/>
                </a:solidFill>
              </a:rPr>
              <a:t>Ó</a:t>
            </a:r>
            <a:r>
              <a:rPr lang="es-ES" sz="2300" b="1" i="0" u="none" strike="noStrike" cap="none">
                <a:solidFill>
                  <a:schemeClr val="dk1"/>
                </a:solidFill>
              </a:rPr>
              <a:t>N DE GLUCOSA </a:t>
            </a:r>
            <a:endParaRPr sz="2300" b="1" i="0" u="none" strike="noStrike" cap="none">
              <a:solidFill>
                <a:schemeClr val="dk1"/>
              </a:solidFill>
            </a:endParaRPr>
          </a:p>
          <a:p>
            <a:pPr marL="457200" marR="0" lvl="0" indent="0" algn="l" rtl="0">
              <a:lnSpc>
                <a:spcPct val="150000"/>
              </a:lnSpc>
              <a:spcBef>
                <a:spcPts val="0"/>
              </a:spcBef>
              <a:spcAft>
                <a:spcPts val="0"/>
              </a:spcAft>
              <a:buClr>
                <a:srgbClr val="000000"/>
              </a:buClr>
              <a:buSzPts val="2100"/>
              <a:buFont typeface="Arial"/>
              <a:buNone/>
            </a:pPr>
            <a:endParaRPr sz="2300" b="1" i="0" u="none" strike="noStrike" cap="none">
              <a:solidFill>
                <a:schemeClr val="dk1"/>
              </a:solidFill>
            </a:endParaRPr>
          </a:p>
        </p:txBody>
      </p:sp>
      <p:pic>
        <p:nvPicPr>
          <p:cNvPr id="501" name="Google Shape;501;g2e7aaccb1b9_0_19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502" name="Google Shape;502;g2e7aaccb1b9_0_192"/>
          <p:cNvPicPr preferRelativeResize="0"/>
          <p:nvPr/>
        </p:nvPicPr>
        <p:blipFill>
          <a:blip r:embed="rId4">
            <a:alphaModFix/>
          </a:blip>
          <a:stretch>
            <a:fillRect/>
          </a:stretch>
        </p:blipFill>
        <p:spPr>
          <a:xfrm>
            <a:off x="9041666" y="2419300"/>
            <a:ext cx="2359741" cy="17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5"/>
          <p:cNvPicPr preferRelativeResize="0"/>
          <p:nvPr/>
        </p:nvPicPr>
        <p:blipFill rotWithShape="1">
          <a:blip r:embed="rId3">
            <a:alphaModFix/>
          </a:blip>
          <a:srcRect/>
          <a:stretch/>
        </p:blipFill>
        <p:spPr>
          <a:xfrm>
            <a:off x="-1" y="5824987"/>
            <a:ext cx="12192001" cy="1033013"/>
          </a:xfrm>
          <a:prstGeom prst="rect">
            <a:avLst/>
          </a:prstGeom>
          <a:noFill/>
          <a:ln>
            <a:noFill/>
          </a:ln>
        </p:spPr>
      </p:pic>
      <p:sp>
        <p:nvSpPr>
          <p:cNvPr id="88" name="Google Shape;88;p5"/>
          <p:cNvSpPr txBox="1">
            <a:spLocks noGrp="1"/>
          </p:cNvSpPr>
          <p:nvPr>
            <p:ph type="title"/>
          </p:nvPr>
        </p:nvSpPr>
        <p:spPr>
          <a:xfrm>
            <a:off x="838200" y="305607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89" name="Google Shape;89;p5"/>
          <p:cNvSpPr/>
          <p:nvPr/>
        </p:nvSpPr>
        <p:spPr>
          <a:xfrm>
            <a:off x="18225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2"/>
              </a:solidFill>
              <a:latin typeface="Calibri"/>
              <a:ea typeface="Calibri"/>
              <a:cs typeface="Calibri"/>
              <a:sym typeface="Calibri"/>
            </a:endParaRPr>
          </a:p>
        </p:txBody>
      </p:sp>
      <p:pic>
        <p:nvPicPr>
          <p:cNvPr id="90" name="Google Shape;90;p5" title="Screenshot_20240529_175220_Drive.jpg"/>
          <p:cNvPicPr preferRelativeResize="0"/>
          <p:nvPr/>
        </p:nvPicPr>
        <p:blipFill rotWithShape="1">
          <a:blip r:embed="rId4">
            <a:alphaModFix/>
          </a:blip>
          <a:srcRect t="19206" r="1565" b="9155"/>
          <a:stretch/>
        </p:blipFill>
        <p:spPr>
          <a:xfrm>
            <a:off x="96525" y="1303025"/>
            <a:ext cx="11998953" cy="4029075"/>
          </a:xfrm>
          <a:prstGeom prst="rect">
            <a:avLst/>
          </a:prstGeom>
          <a:noFill/>
          <a:ln w="12700" cap="flat" cmpd="sng">
            <a:solidFill>
              <a:srgbClr val="4A4A63"/>
            </a:solidFill>
            <a:prstDash val="solid"/>
            <a:miter lim="8000"/>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e7aaccb1b9_0_187"/>
          <p:cNvSpPr txBox="1"/>
          <p:nvPr/>
        </p:nvSpPr>
        <p:spPr>
          <a:xfrm>
            <a:off x="1021100" y="582925"/>
            <a:ext cx="10380300" cy="51777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i="0" u="none" strike="noStrike" cap="none">
                <a:solidFill>
                  <a:srgbClr val="DD7E6B"/>
                </a:solidFill>
              </a:rPr>
              <a:t>HIPOGLUCEMIA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400" b="1" i="0" u="sng" strike="noStrike" cap="none">
                <a:solidFill>
                  <a:schemeClr val="dk1"/>
                </a:solidFill>
              </a:rPr>
              <a:t>TRATAMIENTO: </a:t>
            </a:r>
            <a:endParaRPr sz="2400" b="1" i="0" u="sng"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400" b="1" i="0" u="none" strike="noStrike" cap="none">
                <a:solidFill>
                  <a:schemeClr val="dk1"/>
                </a:solidFill>
              </a:rPr>
              <a:t>TODOS LOS RECI</a:t>
            </a:r>
            <a:r>
              <a:rPr lang="es-ES" sz="2400" b="1">
                <a:solidFill>
                  <a:schemeClr val="dk1"/>
                </a:solidFill>
              </a:rPr>
              <a:t>É</a:t>
            </a:r>
            <a:r>
              <a:rPr lang="es-ES" sz="2400" b="1" i="0" u="none" strike="noStrike" cap="none">
                <a:solidFill>
                  <a:schemeClr val="dk1"/>
                </a:solidFill>
              </a:rPr>
              <a:t>N NACIDOS CON HIPOGLUCEMIA SINTOM</a:t>
            </a:r>
            <a:r>
              <a:rPr lang="es-ES" sz="2400" b="1">
                <a:solidFill>
                  <a:schemeClr val="dk1"/>
                </a:solidFill>
              </a:rPr>
              <a:t>Á</a:t>
            </a:r>
            <a:r>
              <a:rPr lang="es-ES" sz="2400" b="1" i="0" u="none" strike="noStrike" cap="none">
                <a:solidFill>
                  <a:schemeClr val="dk1"/>
                </a:solidFill>
              </a:rPr>
              <a:t>TICA DEBEN SER TRATADOS CON INFUSI</a:t>
            </a:r>
            <a:r>
              <a:rPr lang="es-ES" sz="2400" b="1">
                <a:solidFill>
                  <a:schemeClr val="dk1"/>
                </a:solidFill>
              </a:rPr>
              <a:t>Ó</a:t>
            </a:r>
            <a:r>
              <a:rPr lang="es-ES" sz="2400" b="1" i="0" u="none" strike="noStrike" cap="none">
                <a:solidFill>
                  <a:schemeClr val="dk1"/>
                </a:solidFill>
              </a:rPr>
              <a:t>N ENDOVENOSA DE GLUCOSA</a:t>
            </a:r>
            <a:endParaRPr sz="2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300" b="1" i="0" u="none" strike="noStrike" cap="none">
                <a:solidFill>
                  <a:srgbClr val="FF0000"/>
                </a:solidFill>
              </a:rPr>
              <a:t>BOLO DE GLUCOSADO AL 10 % 2 cc/kg  (200 mg/kg DE GLUCOSA ) DURANTE 5 MINUTOS M</a:t>
            </a:r>
            <a:r>
              <a:rPr lang="es-ES" sz="2300" b="1">
                <a:solidFill>
                  <a:srgbClr val="FF0000"/>
                </a:solidFill>
              </a:rPr>
              <a:t>Á</a:t>
            </a:r>
            <a:r>
              <a:rPr lang="es-ES" sz="2300" b="1" i="0" u="none" strike="noStrike" cap="none">
                <a:solidFill>
                  <a:srgbClr val="FF0000"/>
                </a:solidFill>
              </a:rPr>
              <a:t>S INFUSI</a:t>
            </a:r>
            <a:r>
              <a:rPr lang="es-ES" sz="2300" b="1">
                <a:solidFill>
                  <a:srgbClr val="FF0000"/>
                </a:solidFill>
              </a:rPr>
              <a:t>Ó</a:t>
            </a:r>
            <a:r>
              <a:rPr lang="es-ES" sz="2300" b="1" i="0" u="none" strike="noStrike" cap="none">
                <a:solidFill>
                  <a:srgbClr val="FF0000"/>
                </a:solidFill>
              </a:rPr>
              <a:t>N CONT</a:t>
            </a:r>
            <a:r>
              <a:rPr lang="es-ES" sz="2300" b="1">
                <a:solidFill>
                  <a:srgbClr val="FF0000"/>
                </a:solidFill>
              </a:rPr>
              <a:t>Í</a:t>
            </a:r>
            <a:r>
              <a:rPr lang="es-ES" sz="2300" b="1" i="0" u="none" strike="noStrike" cap="none">
                <a:solidFill>
                  <a:srgbClr val="FF0000"/>
                </a:solidFill>
              </a:rPr>
              <a:t>NUA DE HIDRATACI</a:t>
            </a:r>
            <a:r>
              <a:rPr lang="es-ES" sz="2300" b="1">
                <a:solidFill>
                  <a:srgbClr val="FF0000"/>
                </a:solidFill>
              </a:rPr>
              <a:t>Ó</a:t>
            </a:r>
            <a:r>
              <a:rPr lang="es-ES" sz="2300" b="1" i="0" u="none" strike="noStrike" cap="none">
                <a:solidFill>
                  <a:srgbClr val="FF0000"/>
                </a:solidFill>
              </a:rPr>
              <a:t>N PARENTERAL CON FLUJO DE 6-8 mg/kg/min</a:t>
            </a:r>
            <a:endParaRPr sz="2300" b="1" i="0" u="none" strike="noStrike" cap="none">
              <a:solidFill>
                <a:srgbClr val="FF0000"/>
              </a:solidFill>
            </a:endParaRPr>
          </a:p>
        </p:txBody>
      </p:sp>
      <p:pic>
        <p:nvPicPr>
          <p:cNvPr id="508" name="Google Shape;508;g2e7aaccb1b9_0_187"/>
          <p:cNvPicPr preferRelativeResize="0"/>
          <p:nvPr/>
        </p:nvPicPr>
        <p:blipFill rotWithShape="1">
          <a:blip r:embed="rId3">
            <a:alphaModFix/>
          </a:blip>
          <a:srcRect/>
          <a:stretch/>
        </p:blipFill>
        <p:spPr>
          <a:xfrm>
            <a:off x="-240026" y="5910712"/>
            <a:ext cx="12192002" cy="103301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pic>
        <p:nvPicPr>
          <p:cNvPr id="513" name="Google Shape;513;g2e7aaccb1b9_0_104"/>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514" name="Google Shape;514;g2e7aaccb1b9_0_104"/>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515" name="Google Shape;515;g2e7aaccb1b9_0_104"/>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6" name="Google Shape;516;g2e7aaccb1b9_0_104" title="Screenshot_20240623_195910_Drive.jpg"/>
          <p:cNvPicPr preferRelativeResize="0"/>
          <p:nvPr/>
        </p:nvPicPr>
        <p:blipFill rotWithShape="1">
          <a:blip r:embed="rId4">
            <a:alphaModFix/>
          </a:blip>
          <a:srcRect/>
          <a:stretch/>
        </p:blipFill>
        <p:spPr>
          <a:xfrm>
            <a:off x="0" y="99698"/>
            <a:ext cx="12192000" cy="5625703"/>
          </a:xfrm>
          <a:prstGeom prst="rect">
            <a:avLst/>
          </a:prstGeom>
          <a:noFill/>
          <a:ln w="12700" cap="flat" cmpd="sng">
            <a:solidFill>
              <a:srgbClr val="4A4A63"/>
            </a:solidFill>
            <a:prstDash val="solid"/>
            <a:miter lim="8000"/>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e7aaccb1b9_0_142"/>
          <p:cNvSpPr txBox="1"/>
          <p:nvPr/>
        </p:nvSpPr>
        <p:spPr>
          <a:xfrm>
            <a:off x="1021100" y="102875"/>
            <a:ext cx="10380300" cy="572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a:solidFill>
                  <a:srgbClr val="4A4A63"/>
                </a:solidFill>
              </a:rPr>
              <a:t>                                  </a:t>
            </a:r>
            <a:r>
              <a:rPr lang="es-ES" sz="1600" b="0" i="0" u="none" strike="noStrike" cap="none">
                <a:solidFill>
                  <a:srgbClr val="4A4A63"/>
                </a:solidFill>
                <a:latin typeface="Arial"/>
                <a:ea typeface="Arial"/>
                <a:cs typeface="Arial"/>
                <a:sym typeface="Arial"/>
              </a:rPr>
              <a:t>  </a:t>
            </a:r>
            <a:r>
              <a:rPr lang="es-ES" sz="2500" b="1" i="0" u="none" strike="noStrike" cap="none">
                <a:solidFill>
                  <a:srgbClr val="FF00FF"/>
                </a:solidFill>
              </a:rPr>
              <a:t>S</a:t>
            </a:r>
            <a:r>
              <a:rPr lang="es-ES" sz="2500" b="1">
                <a:solidFill>
                  <a:srgbClr val="FF00FF"/>
                </a:solidFill>
              </a:rPr>
              <a:t>Í</a:t>
            </a:r>
            <a:r>
              <a:rPr lang="es-ES" sz="2500" b="1" i="0" u="none" strike="noStrike" cap="none">
                <a:solidFill>
                  <a:srgbClr val="FF00FF"/>
                </a:solidFill>
              </a:rPr>
              <a:t>NDROME DE HIPOALIMENTACI</a:t>
            </a:r>
            <a:r>
              <a:rPr lang="es-ES" sz="2500" b="1">
                <a:solidFill>
                  <a:srgbClr val="FF00FF"/>
                </a:solidFill>
              </a:rPr>
              <a:t>Ó</a:t>
            </a:r>
            <a:r>
              <a:rPr lang="es-ES" sz="2500" b="1" i="0" u="none" strike="noStrike" cap="none">
                <a:solidFill>
                  <a:srgbClr val="FF00FF"/>
                </a:solidFill>
              </a:rPr>
              <a:t>N</a:t>
            </a: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300" b="1" i="0" u="none" strike="noStrike" cap="none">
                <a:solidFill>
                  <a:schemeClr val="dk1"/>
                </a:solidFill>
              </a:rPr>
              <a:t>ENTIDAD QUE SE PRESENTA DESPU</a:t>
            </a:r>
            <a:r>
              <a:rPr lang="es-ES" sz="2300" b="1">
                <a:solidFill>
                  <a:schemeClr val="dk1"/>
                </a:solidFill>
              </a:rPr>
              <a:t>É</a:t>
            </a:r>
            <a:r>
              <a:rPr lang="es-ES" sz="2300" b="1" i="0" u="none" strike="noStrike" cap="none">
                <a:solidFill>
                  <a:schemeClr val="dk1"/>
                </a:solidFill>
              </a:rPr>
              <a:t>S DE LA PRIMERA SEMANA DE VIDA USUALMENTE EN BEB</a:t>
            </a:r>
            <a:r>
              <a:rPr lang="es-ES" sz="2300" b="1">
                <a:solidFill>
                  <a:schemeClr val="dk1"/>
                </a:solidFill>
              </a:rPr>
              <a:t>É</a:t>
            </a:r>
            <a:r>
              <a:rPr lang="es-ES" sz="2300" b="1" i="0" u="none" strike="noStrike" cap="none">
                <a:solidFill>
                  <a:schemeClr val="dk1"/>
                </a:solidFill>
              </a:rPr>
              <a:t>S ALIMENTADOS CON LACTANCIA MATERNA O F</a:t>
            </a:r>
            <a:r>
              <a:rPr lang="es-ES" sz="2300" b="1">
                <a:solidFill>
                  <a:schemeClr val="dk1"/>
                </a:solidFill>
              </a:rPr>
              <a:t>Ó</a:t>
            </a:r>
            <a:r>
              <a:rPr lang="es-ES" sz="2300" b="1" i="0" u="none" strike="noStrike" cap="none">
                <a:solidFill>
                  <a:schemeClr val="dk1"/>
                </a:solidFill>
              </a:rPr>
              <a:t>RMULAS L</a:t>
            </a:r>
            <a:r>
              <a:rPr lang="es-ES" sz="2300" b="1">
                <a:solidFill>
                  <a:schemeClr val="dk1"/>
                </a:solidFill>
              </a:rPr>
              <a:t>Á</a:t>
            </a:r>
            <a:r>
              <a:rPr lang="es-ES" sz="2300" b="1" i="0" u="none" strike="noStrike" cap="none">
                <a:solidFill>
                  <a:schemeClr val="dk1"/>
                </a:solidFill>
              </a:rPr>
              <a:t>CTEAS MAL PREPARADAS</a:t>
            </a:r>
            <a:r>
              <a:rPr lang="es-ES" sz="2300" b="1">
                <a:solidFill>
                  <a:schemeClr val="dk1"/>
                </a:solidFill>
              </a:rPr>
              <a:t>; </a:t>
            </a:r>
            <a:r>
              <a:rPr lang="es-ES" sz="2300" b="1" i="0" u="none" strike="noStrike" cap="none">
                <a:solidFill>
                  <a:schemeClr val="dk1"/>
                </a:solidFill>
              </a:rPr>
              <a:t>DONDE SE EVIDENCIA</a:t>
            </a:r>
            <a:r>
              <a:rPr lang="es-ES" sz="2300" b="1" i="0" u="none" strike="noStrike" cap="none">
                <a:solidFill>
                  <a:srgbClr val="FF00FF"/>
                </a:solidFill>
                <a:highlight>
                  <a:schemeClr val="lt1"/>
                </a:highlight>
              </a:rPr>
              <a:t> ICTERICIA, P</a:t>
            </a:r>
            <a:r>
              <a:rPr lang="es-ES" sz="2300" b="1">
                <a:solidFill>
                  <a:srgbClr val="FF00FF"/>
                </a:solidFill>
                <a:highlight>
                  <a:schemeClr val="lt1"/>
                </a:highlight>
              </a:rPr>
              <a:t>É</a:t>
            </a:r>
            <a:r>
              <a:rPr lang="es-ES" sz="2300" b="1" i="0" u="none" strike="noStrike" cap="none">
                <a:solidFill>
                  <a:srgbClr val="FF00FF"/>
                </a:solidFill>
                <a:highlight>
                  <a:schemeClr val="lt1"/>
                </a:highlight>
              </a:rPr>
              <a:t>RDIDA EXCESIVA DE PESO O POBRE GANANCIA DE PESO, DISMINUCI</a:t>
            </a:r>
            <a:r>
              <a:rPr lang="es-ES" sz="2300" b="1">
                <a:solidFill>
                  <a:srgbClr val="FF00FF"/>
                </a:solidFill>
                <a:highlight>
                  <a:schemeClr val="lt1"/>
                </a:highlight>
              </a:rPr>
              <a:t>Ó</a:t>
            </a:r>
            <a:r>
              <a:rPr lang="es-ES" sz="2300" b="1" i="0" u="none" strike="noStrike" cap="none">
                <a:solidFill>
                  <a:srgbClr val="FF00FF"/>
                </a:solidFill>
                <a:highlight>
                  <a:schemeClr val="lt1"/>
                </a:highlight>
              </a:rPr>
              <a:t>N DE ORINA U ORINA MUY COLOREADAS, DISMINUCI</a:t>
            </a:r>
            <a:r>
              <a:rPr lang="es-ES" sz="2300" b="1">
                <a:solidFill>
                  <a:srgbClr val="FF00FF"/>
                </a:solidFill>
                <a:highlight>
                  <a:schemeClr val="lt1"/>
                </a:highlight>
              </a:rPr>
              <a:t>Ó</a:t>
            </a:r>
            <a:r>
              <a:rPr lang="es-ES" sz="2300" b="1" i="0" u="none" strike="noStrike" cap="none">
                <a:solidFill>
                  <a:srgbClr val="FF00FF"/>
                </a:solidFill>
                <a:highlight>
                  <a:schemeClr val="lt1"/>
                </a:highlight>
              </a:rPr>
              <a:t>N DE DEPOSICIONES Y EN OCA</a:t>
            </a:r>
            <a:r>
              <a:rPr lang="es-ES" sz="2300" b="1">
                <a:solidFill>
                  <a:srgbClr val="FF00FF"/>
                </a:solidFill>
                <a:highlight>
                  <a:schemeClr val="lt1"/>
                </a:highlight>
              </a:rPr>
              <a:t>S</a:t>
            </a:r>
            <a:r>
              <a:rPr lang="es-ES" sz="2300" b="1" i="0" u="none" strike="noStrike" cap="none">
                <a:solidFill>
                  <a:srgbClr val="FF00FF"/>
                </a:solidFill>
                <a:highlight>
                  <a:schemeClr val="lt1"/>
                </a:highlight>
              </a:rPr>
              <a:t>IONES FIEBRE.</a:t>
            </a:r>
            <a:endParaRPr sz="2300" b="1" i="0" u="none" strike="noStrike" cap="none">
              <a:solidFill>
                <a:srgbClr val="FF00FF"/>
              </a:solidFill>
              <a:highlight>
                <a:schemeClr val="lt1"/>
              </a:highlight>
            </a:endParaRPr>
          </a:p>
        </p:txBody>
      </p:sp>
      <p:pic>
        <p:nvPicPr>
          <p:cNvPr id="522" name="Google Shape;522;g2e7aaccb1b9_0_142"/>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2e7aaccb1b9_0_137"/>
          <p:cNvSpPr txBox="1"/>
          <p:nvPr/>
        </p:nvSpPr>
        <p:spPr>
          <a:xfrm>
            <a:off x="1021100" y="137150"/>
            <a:ext cx="10380300" cy="56877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endParaRPr sz="21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r>
              <a:rPr lang="es-ES" sz="2100" b="0" i="0" u="none" strike="noStrike" cap="none">
                <a:solidFill>
                  <a:schemeClr val="lt2"/>
                </a:solidFill>
                <a:latin typeface="Arial"/>
                <a:ea typeface="Arial"/>
                <a:cs typeface="Arial"/>
                <a:sym typeface="Arial"/>
              </a:rPr>
              <a:t> </a:t>
            </a:r>
            <a:r>
              <a:rPr lang="es-ES" sz="2400" b="1" i="0" u="none" strike="noStrike" cap="none">
                <a:solidFill>
                  <a:srgbClr val="FF00FF"/>
                </a:solidFill>
              </a:rPr>
              <a:t>S</a:t>
            </a:r>
            <a:r>
              <a:rPr lang="es-ES" sz="2400" b="1">
                <a:solidFill>
                  <a:srgbClr val="FF00FF"/>
                </a:solidFill>
              </a:rPr>
              <a:t>Í</a:t>
            </a:r>
            <a:r>
              <a:rPr lang="es-ES" sz="2400" b="1" i="0" u="none" strike="noStrike" cap="none">
                <a:solidFill>
                  <a:srgbClr val="FF00FF"/>
                </a:solidFill>
              </a:rPr>
              <a:t>NDROME DE HIPOALIMENTACI</a:t>
            </a:r>
            <a:r>
              <a:rPr lang="es-ES" sz="2400" b="1">
                <a:solidFill>
                  <a:srgbClr val="FF00FF"/>
                </a:solidFill>
              </a:rPr>
              <a:t>Ó</a:t>
            </a:r>
            <a:r>
              <a:rPr lang="es-ES" sz="2400" b="1" i="0" u="none" strike="noStrike" cap="none">
                <a:solidFill>
                  <a:srgbClr val="FF00FF"/>
                </a:solidFill>
              </a:rPr>
              <a:t>N</a:t>
            </a:r>
            <a:endParaRPr sz="2400" b="1" i="0" u="none" strike="noStrike" cap="none">
              <a:solidFill>
                <a:srgbClr val="FF00FF"/>
              </a:solidFill>
            </a:endParaRPr>
          </a:p>
          <a:p>
            <a:pPr marL="0" marR="0" lvl="0" indent="0" algn="l" rtl="0">
              <a:lnSpc>
                <a:spcPct val="150000"/>
              </a:lnSpc>
              <a:spcBef>
                <a:spcPts val="0"/>
              </a:spcBef>
              <a:spcAft>
                <a:spcPts val="0"/>
              </a:spcAft>
              <a:buNone/>
            </a:pP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SE DEBE SOLICITAR BILIRRUBINA, IONOGRAMA </a:t>
            </a:r>
            <a:r>
              <a:rPr lang="es-ES" sz="2100" b="1">
                <a:solidFill>
                  <a:schemeClr val="dk1"/>
                </a:solidFill>
              </a:rPr>
              <a:t>Y</a:t>
            </a:r>
            <a:r>
              <a:rPr lang="es-ES" sz="2100" b="1" i="0" u="none" strike="noStrike" cap="none">
                <a:solidFill>
                  <a:schemeClr val="dk1"/>
                </a:solidFill>
              </a:rPr>
              <a:t> SI HAY FIEBRE HEMOGRAMA</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EL DIAGN</a:t>
            </a:r>
            <a:r>
              <a:rPr lang="es-ES" sz="2100" b="1">
                <a:solidFill>
                  <a:schemeClr val="dk1"/>
                </a:solidFill>
              </a:rPr>
              <a:t>Ó</a:t>
            </a:r>
            <a:r>
              <a:rPr lang="es-ES" sz="2100" b="1" i="0" u="none" strike="noStrike" cap="none">
                <a:solidFill>
                  <a:schemeClr val="dk1"/>
                </a:solidFill>
              </a:rPr>
              <a:t>STICO SE BASA EN LA ESCASA INGESTA DE LECHE, LA FALTA EN LA PROGRESI</a:t>
            </a:r>
            <a:r>
              <a:rPr lang="es-ES" sz="2100" b="1">
                <a:solidFill>
                  <a:schemeClr val="dk1"/>
                </a:solidFill>
              </a:rPr>
              <a:t>Ó</a:t>
            </a:r>
            <a:r>
              <a:rPr lang="es-ES" sz="2100" b="1" i="0" u="none" strike="noStrike" cap="none">
                <a:solidFill>
                  <a:schemeClr val="dk1"/>
                </a:solidFill>
              </a:rPr>
              <a:t>N O DESCENSO DE PESO Y LA NATREMIA MAYOR A 150 MEQ/L</a:t>
            </a:r>
            <a:endParaRPr sz="21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IDENTIFICAR LOS FACTORES DE RIESGO MATERNOS ( </a:t>
            </a:r>
            <a:r>
              <a:rPr lang="es-ES" sz="1500" b="1" i="0" u="none" strike="noStrike" cap="none">
                <a:solidFill>
                  <a:schemeClr val="dk1"/>
                </a:solidFill>
              </a:rPr>
              <a:t>PEZONES AGRIETADOS Y DOLORIDOS, INGURGITACI</a:t>
            </a:r>
            <a:r>
              <a:rPr lang="es-ES" sz="1500" b="1">
                <a:solidFill>
                  <a:schemeClr val="dk1"/>
                </a:solidFill>
              </a:rPr>
              <a:t>Ó</a:t>
            </a:r>
            <a:r>
              <a:rPr lang="es-ES" sz="1500" b="1" i="0" u="none" strike="noStrike" cap="none">
                <a:solidFill>
                  <a:schemeClr val="dk1"/>
                </a:solidFill>
              </a:rPr>
              <a:t>N MAMARIA) </a:t>
            </a:r>
            <a:endParaRPr sz="1500" b="1" i="0" u="none" strike="noStrike" cap="none">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i="0" u="none" strike="noStrike" cap="none">
                <a:solidFill>
                  <a:schemeClr val="dk1"/>
                </a:solidFill>
              </a:rPr>
              <a:t>IDENTIFICAR SIGNOS Y S</a:t>
            </a:r>
            <a:r>
              <a:rPr lang="es-ES" sz="2100" b="1">
                <a:solidFill>
                  <a:schemeClr val="dk1"/>
                </a:solidFill>
              </a:rPr>
              <a:t>Í</a:t>
            </a:r>
            <a:r>
              <a:rPr lang="es-ES" sz="2100" b="1" i="0" u="none" strike="noStrike" cap="none">
                <a:solidFill>
                  <a:schemeClr val="dk1"/>
                </a:solidFill>
              </a:rPr>
              <a:t>NTOMAS DE </a:t>
            </a:r>
            <a:r>
              <a:rPr lang="es-ES" sz="2100" b="1">
                <a:solidFill>
                  <a:schemeClr val="dk1"/>
                </a:solidFill>
              </a:rPr>
              <a:t>DESHIDRATACIÓN</a:t>
            </a:r>
            <a:endParaRPr sz="2100" b="1" i="0" u="none" strike="noStrike" cap="none">
              <a:solidFill>
                <a:schemeClr val="dk1"/>
              </a:solidFill>
            </a:endParaRPr>
          </a:p>
          <a:p>
            <a:pPr marL="457200" marR="0" lvl="0" indent="0" algn="l" rtl="0">
              <a:lnSpc>
                <a:spcPct val="150000"/>
              </a:lnSpc>
              <a:spcBef>
                <a:spcPts val="0"/>
              </a:spcBef>
              <a:spcAft>
                <a:spcPts val="0"/>
              </a:spcAft>
              <a:buClr>
                <a:srgbClr val="000000"/>
              </a:buClr>
              <a:buSzPts val="2100"/>
              <a:buFont typeface="Arial"/>
              <a:buNone/>
            </a:pPr>
            <a:endParaRPr sz="2100" b="1" i="0" u="none" strike="noStrike" cap="none">
              <a:solidFill>
                <a:schemeClr val="dk1"/>
              </a:solidFill>
            </a:endParaRPr>
          </a:p>
          <a:p>
            <a:pPr marL="0" marR="0" lvl="0" indent="0" algn="l" rtl="0">
              <a:lnSpc>
                <a:spcPct val="150000"/>
              </a:lnSpc>
              <a:spcBef>
                <a:spcPts val="0"/>
              </a:spcBef>
              <a:spcAft>
                <a:spcPts val="0"/>
              </a:spcAft>
              <a:buClr>
                <a:srgbClr val="000000"/>
              </a:buClr>
              <a:buSzPts val="2100"/>
              <a:buFont typeface="Arial"/>
              <a:buNone/>
            </a:pPr>
            <a:endParaRPr sz="2100" b="0" i="0" u="none" strike="noStrike" cap="none">
              <a:solidFill>
                <a:schemeClr val="lt2"/>
              </a:solidFill>
              <a:latin typeface="Arial"/>
              <a:ea typeface="Arial"/>
              <a:cs typeface="Arial"/>
              <a:sym typeface="Arial"/>
            </a:endParaRPr>
          </a:p>
        </p:txBody>
      </p:sp>
      <p:pic>
        <p:nvPicPr>
          <p:cNvPr id="528" name="Google Shape;528;g2e7aaccb1b9_0_13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2e7aaccb1b9_0_132"/>
          <p:cNvSpPr txBox="1"/>
          <p:nvPr/>
        </p:nvSpPr>
        <p:spPr>
          <a:xfrm>
            <a:off x="1501175" y="342900"/>
            <a:ext cx="10380300" cy="5212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r>
              <a:rPr lang="es-ES" sz="2100" b="0" i="0" u="none" strike="noStrike" cap="none">
                <a:solidFill>
                  <a:schemeClr val="lt2"/>
                </a:solidFill>
                <a:latin typeface="Arial"/>
                <a:ea typeface="Arial"/>
                <a:cs typeface="Arial"/>
                <a:sym typeface="Arial"/>
              </a:rPr>
              <a:t>  </a:t>
            </a:r>
            <a:r>
              <a:rPr lang="es-ES" sz="2500" b="1" i="0" u="none" strike="noStrike" cap="none">
                <a:solidFill>
                  <a:srgbClr val="FF00FF"/>
                </a:solidFill>
              </a:rPr>
              <a:t>S</a:t>
            </a:r>
            <a:r>
              <a:rPr lang="es-ES" sz="2500" b="1">
                <a:solidFill>
                  <a:srgbClr val="FF00FF"/>
                </a:solidFill>
              </a:rPr>
              <a:t>Í</a:t>
            </a:r>
            <a:r>
              <a:rPr lang="es-ES" sz="2500" b="1" i="0" u="none" strike="noStrike" cap="none">
                <a:solidFill>
                  <a:srgbClr val="FF00FF"/>
                </a:solidFill>
              </a:rPr>
              <a:t>NDROME DE HIPOALIMENTACI</a:t>
            </a:r>
            <a:r>
              <a:rPr lang="es-ES" sz="2500" b="1">
                <a:solidFill>
                  <a:srgbClr val="FF00FF"/>
                </a:solidFill>
              </a:rPr>
              <a:t>Ó</a:t>
            </a:r>
            <a:r>
              <a:rPr lang="es-ES" sz="2500" b="1" i="0" u="none" strike="noStrike" cap="none">
                <a:solidFill>
                  <a:srgbClr val="FF00FF"/>
                </a:solidFill>
              </a:rPr>
              <a:t>N </a:t>
            </a:r>
            <a:endParaRPr sz="2500" b="1" i="0" u="none" strike="noStrike" cap="none">
              <a:solidFill>
                <a:srgbClr val="FF00FF"/>
              </a:solidFill>
            </a:endParaRPr>
          </a:p>
          <a:p>
            <a:pPr marL="0" marR="0" lvl="0" indent="0" algn="l" rtl="0">
              <a:lnSpc>
                <a:spcPct val="150000"/>
              </a:lnSpc>
              <a:spcBef>
                <a:spcPts val="0"/>
              </a:spcBef>
              <a:spcAft>
                <a:spcPts val="0"/>
              </a:spcAft>
              <a:buClr>
                <a:srgbClr val="4A4A63"/>
              </a:buClr>
              <a:buSzPts val="1600"/>
              <a:buFont typeface="Arial"/>
              <a:buNone/>
            </a:pPr>
            <a:r>
              <a:rPr lang="es-ES" sz="2200" b="1" i="0" u="none" strike="noStrike" cap="none">
                <a:solidFill>
                  <a:schemeClr val="dk1"/>
                </a:solidFill>
              </a:rPr>
              <a:t>MANEJO: </a:t>
            </a:r>
            <a:endParaRPr sz="22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200" b="1">
              <a:solidFill>
                <a:schemeClr val="dk1"/>
              </a:solidFill>
            </a:endParaRPr>
          </a:p>
          <a:p>
            <a:pPr marL="457200" marR="0" lvl="0" indent="-368300" algn="l" rtl="0">
              <a:lnSpc>
                <a:spcPct val="150000"/>
              </a:lnSpc>
              <a:spcBef>
                <a:spcPts val="0"/>
              </a:spcBef>
              <a:spcAft>
                <a:spcPts val="0"/>
              </a:spcAft>
              <a:buClr>
                <a:schemeClr val="dk1"/>
              </a:buClr>
              <a:buSzPts val="2200"/>
              <a:buChar char="●"/>
            </a:pPr>
            <a:r>
              <a:rPr lang="es-ES" sz="2200" b="1" i="0" u="none" strike="noStrike" cap="none">
                <a:solidFill>
                  <a:schemeClr val="dk1"/>
                </a:solidFill>
              </a:rPr>
              <a:t>INCREMENTAR LA FREC</a:t>
            </a:r>
            <a:r>
              <a:rPr lang="es-ES" sz="2200" b="1">
                <a:solidFill>
                  <a:schemeClr val="dk1"/>
                </a:solidFill>
              </a:rPr>
              <a:t>U</a:t>
            </a:r>
            <a:r>
              <a:rPr lang="es-ES" sz="2200" b="1" i="0" u="none" strike="noStrike" cap="none">
                <a:solidFill>
                  <a:schemeClr val="dk1"/>
                </a:solidFill>
              </a:rPr>
              <a:t>ENCIA DE LA ALIMENTACI</a:t>
            </a:r>
            <a:r>
              <a:rPr lang="es-ES" sz="2200" b="1">
                <a:solidFill>
                  <a:schemeClr val="dk1"/>
                </a:solidFill>
              </a:rPr>
              <a:t>Ó</a:t>
            </a:r>
            <a:r>
              <a:rPr lang="es-ES" sz="2200" b="1" i="0" u="none" strike="noStrike" cap="none">
                <a:solidFill>
                  <a:schemeClr val="dk1"/>
                </a:solidFill>
              </a:rPr>
              <a:t>N ( 8-12 VECES) </a:t>
            </a:r>
            <a:endParaRPr sz="2200" b="1" i="0" u="none" strike="noStrike" cap="none">
              <a:solidFill>
                <a:schemeClr val="dk1"/>
              </a:solidFill>
            </a:endParaRPr>
          </a:p>
          <a:p>
            <a:pPr marL="457200" marR="0" lvl="0" indent="-368300" algn="l" rtl="0">
              <a:lnSpc>
                <a:spcPct val="150000"/>
              </a:lnSpc>
              <a:spcBef>
                <a:spcPts val="0"/>
              </a:spcBef>
              <a:spcAft>
                <a:spcPts val="0"/>
              </a:spcAft>
              <a:buClr>
                <a:schemeClr val="dk1"/>
              </a:buClr>
              <a:buSzPts val="2200"/>
              <a:buChar char="●"/>
            </a:pPr>
            <a:r>
              <a:rPr lang="es-ES" sz="2200" b="1" i="0" u="none" strike="noStrike" cap="none">
                <a:solidFill>
                  <a:schemeClr val="dk1"/>
                </a:solidFill>
              </a:rPr>
              <a:t>SI HAY SIGNOS DE DESHIDRATACI</a:t>
            </a:r>
            <a:r>
              <a:rPr lang="es-ES" sz="2200" b="1">
                <a:solidFill>
                  <a:schemeClr val="dk1"/>
                </a:solidFill>
              </a:rPr>
              <a:t>Ó</a:t>
            </a:r>
            <a:r>
              <a:rPr lang="es-ES" sz="2200" b="1" i="0" u="none" strike="noStrike" cap="none">
                <a:solidFill>
                  <a:schemeClr val="dk1"/>
                </a:solidFill>
              </a:rPr>
              <a:t>N HIPERNATR</a:t>
            </a:r>
            <a:r>
              <a:rPr lang="es-ES" sz="2200" b="1">
                <a:solidFill>
                  <a:schemeClr val="dk1"/>
                </a:solidFill>
              </a:rPr>
              <a:t>É</a:t>
            </a:r>
            <a:r>
              <a:rPr lang="es-ES" sz="2200" b="1" i="0" u="none" strike="noStrike" cap="none">
                <a:solidFill>
                  <a:schemeClr val="dk1"/>
                </a:solidFill>
              </a:rPr>
              <a:t>MICA PUEDE SER NECESARIO EL USO DE L</a:t>
            </a:r>
            <a:r>
              <a:rPr lang="es-ES" sz="2200" b="1">
                <a:solidFill>
                  <a:schemeClr val="dk1"/>
                </a:solidFill>
              </a:rPr>
              <a:t>Í</a:t>
            </a:r>
            <a:r>
              <a:rPr lang="es-ES" sz="2200" b="1" i="0" u="none" strike="noStrike" cap="none">
                <a:solidFill>
                  <a:schemeClr val="dk1"/>
                </a:solidFill>
              </a:rPr>
              <a:t>QUIDOS ENDOVENOSOS</a:t>
            </a:r>
            <a:endParaRPr sz="2200" b="1" i="0" u="none" strike="noStrike" cap="none">
              <a:solidFill>
                <a:schemeClr val="dk1"/>
              </a:solidFill>
            </a:endParaRPr>
          </a:p>
        </p:txBody>
      </p:sp>
      <p:pic>
        <p:nvPicPr>
          <p:cNvPr id="534" name="Google Shape;534;g2e7aaccb1b9_0_132"/>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2e7aaccb1b9_0_297"/>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a:solidFill>
                  <a:srgbClr val="3D85C6"/>
                </a:solidFill>
              </a:rPr>
              <a:t>CIANOSIS</a:t>
            </a:r>
            <a:endParaRPr sz="2500" b="1">
              <a:solidFill>
                <a:srgbClr val="3D85C6"/>
              </a:solidFill>
            </a:endParaRPr>
          </a:p>
          <a:p>
            <a:pPr marL="0" marR="0" lvl="0" indent="0" algn="l" rtl="0">
              <a:lnSpc>
                <a:spcPct val="150000"/>
              </a:lnSpc>
              <a:spcBef>
                <a:spcPts val="0"/>
              </a:spcBef>
              <a:spcAft>
                <a:spcPts val="0"/>
              </a:spcAft>
              <a:buClr>
                <a:srgbClr val="4A4A63"/>
              </a:buClr>
              <a:buSzPts val="1600"/>
              <a:buFont typeface="Arial"/>
              <a:buNone/>
            </a:pPr>
            <a:r>
              <a:rPr lang="es-ES" sz="2400" b="1">
                <a:solidFill>
                  <a:schemeClr val="dk1"/>
                </a:solidFill>
              </a:rPr>
              <a:t>SE REFIERE A LA COLORACIÓN AZULADA DE LA PIEL Y LAS MUCOSAS. </a:t>
            </a:r>
            <a:endParaRPr sz="24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2400" b="1">
                <a:solidFill>
                  <a:schemeClr val="dk1"/>
                </a:solidFill>
              </a:rPr>
              <a:t>SUELE REPRESENTAR CANTIDADES EXCESIVAS DE HB DESOXIGENADA</a:t>
            </a:r>
            <a:endParaRPr sz="2400" b="1">
              <a:solidFill>
                <a:schemeClr val="dk1"/>
              </a:solidFill>
            </a:endParaRPr>
          </a:p>
        </p:txBody>
      </p:sp>
      <p:pic>
        <p:nvPicPr>
          <p:cNvPr id="540" name="Google Shape;540;g2e7aaccb1b9_0_297"/>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e7aaccb1b9_0_292"/>
          <p:cNvSpPr txBox="1"/>
          <p:nvPr/>
        </p:nvSpPr>
        <p:spPr>
          <a:xfrm>
            <a:off x="1261100" y="257175"/>
            <a:ext cx="10380300" cy="546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rgbClr val="4A86E8"/>
                </a:solidFill>
              </a:rPr>
              <a:t> CIANOS</a:t>
            </a:r>
            <a:r>
              <a:rPr lang="es-ES" sz="2100" b="1">
                <a:solidFill>
                  <a:srgbClr val="4A86E8"/>
                </a:solidFill>
              </a:rPr>
              <a:t>IS CENTRAL</a:t>
            </a:r>
            <a:r>
              <a:rPr lang="es-ES" sz="2100">
                <a:solidFill>
                  <a:schemeClr val="lt2"/>
                </a:solidFill>
              </a:rPr>
              <a:t>: </a:t>
            </a:r>
            <a:r>
              <a:rPr lang="es-ES" sz="1600" b="1">
                <a:solidFill>
                  <a:schemeClr val="dk1"/>
                </a:solidFill>
              </a:rPr>
              <a:t>La sangre que sale del corazón es de color  azul debido a un trastorno en la saturación arterial de oxígeno . </a:t>
            </a:r>
            <a:r>
              <a:rPr lang="es-ES" sz="1600" b="1" u="sng">
                <a:solidFill>
                  <a:schemeClr val="dk1"/>
                </a:solidFill>
              </a:rPr>
              <a:t>Está presente en todo el cuerpo</a:t>
            </a:r>
            <a:r>
              <a:rPr lang="es-ES" sz="1600" b="1">
                <a:solidFill>
                  <a:schemeClr val="dk1"/>
                </a:solidFill>
              </a:rPr>
              <a:t> , pero es más evidente en zonas donde la epidermis es más delgada , como la </a:t>
            </a:r>
            <a:r>
              <a:rPr lang="es-ES" sz="1600" b="1">
                <a:solidFill>
                  <a:schemeClr val="lt1"/>
                </a:solidFill>
                <a:highlight>
                  <a:srgbClr val="4A86E8"/>
                </a:highlight>
              </a:rPr>
              <a:t>mucosa oral , labios o lengua</a:t>
            </a:r>
            <a:endParaRPr sz="1600" b="1">
              <a:solidFill>
                <a:schemeClr val="lt1"/>
              </a:solidFill>
              <a:highlight>
                <a:srgbClr val="4A86E8"/>
              </a:highlight>
            </a:endParaRPr>
          </a:p>
          <a:p>
            <a:pPr marL="0" marR="0" lvl="0" indent="0" algn="l" rtl="0">
              <a:lnSpc>
                <a:spcPct val="150000"/>
              </a:lnSpc>
              <a:spcBef>
                <a:spcPts val="0"/>
              </a:spcBef>
              <a:spcAft>
                <a:spcPts val="0"/>
              </a:spcAft>
              <a:buClr>
                <a:srgbClr val="4A4A63"/>
              </a:buClr>
              <a:buSzPts val="1600"/>
              <a:buFont typeface="Arial"/>
              <a:buNone/>
            </a:pPr>
            <a:endParaRPr sz="1600">
              <a:solidFill>
                <a:schemeClr val="lt2"/>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rgbClr val="4A86E8"/>
                </a:solidFill>
              </a:rPr>
              <a:t>  CIANOSIS PERIFÉRICA</a:t>
            </a:r>
            <a:r>
              <a:rPr lang="es-ES" sz="2100">
                <a:solidFill>
                  <a:schemeClr val="lt2"/>
                </a:solidFill>
              </a:rPr>
              <a:t> :</a:t>
            </a:r>
            <a:r>
              <a:rPr lang="es-ES" sz="2100" b="1">
                <a:solidFill>
                  <a:schemeClr val="dk1"/>
                </a:solidFill>
              </a:rPr>
              <a:t> </a:t>
            </a:r>
            <a:r>
              <a:rPr lang="es-ES" sz="1600" b="1">
                <a:solidFill>
                  <a:schemeClr val="dk1"/>
                </a:solidFill>
              </a:rPr>
              <a:t>la sangre que sale del corazón es roja , </a:t>
            </a:r>
            <a:endParaRPr sz="16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600" b="1">
                <a:solidFill>
                  <a:schemeClr val="dk1"/>
                </a:solidFill>
              </a:rPr>
              <a:t>pero se vuelve azul en el momento en que llega a los dedos de las manos y pies, debido a enlentecimiento de la circulación sanguínea con extracción aumentada de oxígeno por los tejidos periféricos. Puede ser producida por bajo gasto cardiaco, obstrucción arterial, enfermedad venosa o por frío (acrocianosis)</a:t>
            </a:r>
            <a:endParaRPr sz="21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a:solidFill>
                <a:srgbClr val="FF0000"/>
              </a:solidFill>
            </a:endParaRPr>
          </a:p>
          <a:p>
            <a:pPr marL="0" marR="0" lvl="0" indent="0" algn="l" rtl="0">
              <a:lnSpc>
                <a:spcPct val="150000"/>
              </a:lnSpc>
              <a:spcBef>
                <a:spcPts val="0"/>
              </a:spcBef>
              <a:spcAft>
                <a:spcPts val="0"/>
              </a:spcAft>
              <a:buClr>
                <a:srgbClr val="4A4A63"/>
              </a:buClr>
              <a:buSzPts val="1600"/>
              <a:buFont typeface="Arial"/>
              <a:buNone/>
            </a:pPr>
            <a:endParaRPr sz="2100">
              <a:solidFill>
                <a:srgbClr val="FF0000"/>
              </a:solidFill>
            </a:endParaRPr>
          </a:p>
          <a:p>
            <a:pPr marL="0" marR="0" lvl="0" indent="0" algn="l" rtl="0">
              <a:lnSpc>
                <a:spcPct val="150000"/>
              </a:lnSpc>
              <a:spcBef>
                <a:spcPts val="0"/>
              </a:spcBef>
              <a:spcAft>
                <a:spcPts val="0"/>
              </a:spcAft>
              <a:buClr>
                <a:srgbClr val="4A4A63"/>
              </a:buClr>
              <a:buSzPts val="1600"/>
              <a:buFont typeface="Arial"/>
              <a:buNone/>
            </a:pPr>
            <a:r>
              <a:rPr lang="es-ES" sz="2100">
                <a:solidFill>
                  <a:schemeClr val="lt1"/>
                </a:solidFill>
                <a:highlight>
                  <a:srgbClr val="4A86E8"/>
                </a:highlight>
              </a:rPr>
              <a:t>La cianosis central siempre es patológica e indica la presencia de una enfermedad potencialmente grave y requiere evaluación inmediata.</a:t>
            </a:r>
            <a:endParaRPr sz="2100">
              <a:solidFill>
                <a:schemeClr val="lt1"/>
              </a:solidFill>
              <a:highlight>
                <a:srgbClr val="4A86E8"/>
              </a:highlight>
            </a:endParaRPr>
          </a:p>
        </p:txBody>
      </p:sp>
      <p:pic>
        <p:nvPicPr>
          <p:cNvPr id="546" name="Google Shape;546;g2e7aaccb1b9_0_292"/>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547" name="Google Shape;547;g2e7aaccb1b9_0_292"/>
          <p:cNvPicPr preferRelativeResize="0"/>
          <p:nvPr/>
        </p:nvPicPr>
        <p:blipFill>
          <a:blip r:embed="rId4">
            <a:alphaModFix/>
          </a:blip>
          <a:stretch>
            <a:fillRect/>
          </a:stretch>
        </p:blipFill>
        <p:spPr>
          <a:xfrm>
            <a:off x="10087050" y="1130538"/>
            <a:ext cx="1905000" cy="1269206"/>
          </a:xfrm>
          <a:prstGeom prst="rect">
            <a:avLst/>
          </a:prstGeom>
          <a:noFill/>
          <a:ln>
            <a:noFill/>
          </a:ln>
        </p:spPr>
      </p:pic>
      <p:pic>
        <p:nvPicPr>
          <p:cNvPr id="548" name="Google Shape;548;g2e7aaccb1b9_0_292"/>
          <p:cNvPicPr preferRelativeResize="0"/>
          <p:nvPr/>
        </p:nvPicPr>
        <p:blipFill>
          <a:blip r:embed="rId5">
            <a:alphaModFix/>
          </a:blip>
          <a:stretch>
            <a:fillRect/>
          </a:stretch>
        </p:blipFill>
        <p:spPr>
          <a:xfrm>
            <a:off x="3514313" y="3459113"/>
            <a:ext cx="1893094" cy="136445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e7aaccb1b9_0_213"/>
          <p:cNvSpPr txBox="1"/>
          <p:nvPr/>
        </p:nvSpPr>
        <p:spPr>
          <a:xfrm>
            <a:off x="1072525" y="668650"/>
            <a:ext cx="10380300" cy="478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2500" b="1">
                <a:solidFill>
                  <a:srgbClr val="4A86E8"/>
                </a:solidFill>
              </a:rPr>
              <a:t>CIANOSIS CENTRAL </a:t>
            </a:r>
            <a:endParaRPr sz="2500" b="1">
              <a:solidFill>
                <a:srgbClr val="4A86E8"/>
              </a:solidFill>
            </a:endParaRPr>
          </a:p>
          <a:p>
            <a:pPr marL="0" marR="0" lvl="0" indent="0" algn="l" rtl="0">
              <a:lnSpc>
                <a:spcPct val="150000"/>
              </a:lnSpc>
              <a:spcBef>
                <a:spcPts val="0"/>
              </a:spcBef>
              <a:spcAft>
                <a:spcPts val="0"/>
              </a:spcAft>
              <a:buClr>
                <a:srgbClr val="4A4A63"/>
              </a:buClr>
              <a:buSzPts val="1600"/>
              <a:buFont typeface="Arial"/>
              <a:buNone/>
            </a:pPr>
            <a:r>
              <a:rPr lang="es-ES" sz="2100" b="1">
                <a:solidFill>
                  <a:schemeClr val="dk1"/>
                </a:solidFill>
              </a:rPr>
              <a:t>CAUSAS :</a:t>
            </a: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PULMONAR</a:t>
            </a: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CARDIOLÓGICA</a:t>
            </a:r>
            <a:endParaRPr sz="2100" b="1">
              <a:solidFill>
                <a:schemeClr val="dk1"/>
              </a:solidFill>
            </a:endParaRPr>
          </a:p>
          <a:p>
            <a:pPr marL="0" marR="0" lvl="0" indent="0" algn="l" rtl="0">
              <a:lnSpc>
                <a:spcPct val="150000"/>
              </a:lnSpc>
              <a:spcBef>
                <a:spcPts val="0"/>
              </a:spcBef>
              <a:spcAft>
                <a:spcPts val="0"/>
              </a:spcAft>
              <a:buNone/>
            </a:pPr>
            <a:r>
              <a:rPr lang="es-ES" sz="2100" b="1">
                <a:solidFill>
                  <a:schemeClr val="dk1"/>
                </a:solidFill>
              </a:rPr>
              <a:t>LA DIFICULTAD RESPIRATORIA ORIENTA HACIA UNA PATOLOGÍA PULMONAR</a:t>
            </a:r>
            <a:endParaRPr sz="2100" b="1">
              <a:solidFill>
                <a:schemeClr val="dk1"/>
              </a:solidFill>
            </a:endParaRPr>
          </a:p>
          <a:p>
            <a:pPr marL="0" marR="0" lvl="0" indent="0" algn="l" rtl="0">
              <a:lnSpc>
                <a:spcPct val="150000"/>
              </a:lnSpc>
              <a:spcBef>
                <a:spcPts val="0"/>
              </a:spcBef>
              <a:spcAft>
                <a:spcPts val="0"/>
              </a:spcAft>
              <a:buNone/>
            </a:pPr>
            <a:r>
              <a:rPr lang="es-ES" sz="2100">
                <a:solidFill>
                  <a:schemeClr val="lt2"/>
                </a:solidFill>
              </a:rPr>
              <a:t> </a:t>
            </a:r>
            <a:endParaRPr sz="1700">
              <a:solidFill>
                <a:srgbClr val="00FF00"/>
              </a:solidFill>
            </a:endParaRPr>
          </a:p>
        </p:txBody>
      </p:sp>
      <p:pic>
        <p:nvPicPr>
          <p:cNvPr id="554" name="Google Shape;554;g2e7aaccb1b9_0_213"/>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121a800656_0_5"/>
          <p:cNvSpPr txBox="1"/>
          <p:nvPr/>
        </p:nvSpPr>
        <p:spPr>
          <a:xfrm>
            <a:off x="1021100" y="0"/>
            <a:ext cx="10380300" cy="1946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500" b="1" i="0" u="none" strike="noStrike" cap="none">
                <a:solidFill>
                  <a:schemeClr val="dk1"/>
                </a:solidFill>
              </a:rPr>
              <a:t>EN FORMA INMEDIATA SE DEBE MONITORIZAR AL PACIENTE Y MEDIR LA SA</a:t>
            </a:r>
            <a:r>
              <a:rPr lang="es-ES" sz="2500" b="1">
                <a:solidFill>
                  <a:schemeClr val="dk1"/>
                </a:solidFill>
              </a:rPr>
              <a:t>TURACIÓN EN MANO DERECHA ( PREDUCTAL) Y MIEMBROS INFERIORES ( POSTDUCTAL)</a:t>
            </a:r>
            <a:endParaRPr sz="2500" b="1" i="0" u="none" strike="noStrike" cap="none">
              <a:solidFill>
                <a:schemeClr val="dk1"/>
              </a:solidFill>
            </a:endParaRPr>
          </a:p>
        </p:txBody>
      </p:sp>
      <p:pic>
        <p:nvPicPr>
          <p:cNvPr id="560" name="Google Shape;560;g2121a800656_0_5"/>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561" name="Google Shape;561;g2121a800656_0_5"/>
          <p:cNvPicPr preferRelativeResize="0"/>
          <p:nvPr/>
        </p:nvPicPr>
        <p:blipFill>
          <a:blip r:embed="rId4">
            <a:alphaModFix/>
          </a:blip>
          <a:stretch>
            <a:fillRect/>
          </a:stretch>
        </p:blipFill>
        <p:spPr>
          <a:xfrm>
            <a:off x="4401050" y="1946087"/>
            <a:ext cx="3620376" cy="345581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g2e7aaccb1b9_0_98"/>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567" name="Google Shape;567;g2e7aaccb1b9_0_98"/>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568" name="Google Shape;568;g2e7aaccb1b9_0_98"/>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9" name="Google Shape;569;g2e7aaccb1b9_0_98" title="Screenshot_20240624_153843_Drive.jpg"/>
          <p:cNvPicPr preferRelativeResize="0"/>
          <p:nvPr/>
        </p:nvPicPr>
        <p:blipFill>
          <a:blip r:embed="rId4">
            <a:alphaModFix/>
          </a:blip>
          <a:stretch>
            <a:fillRect/>
          </a:stretch>
        </p:blipFill>
        <p:spPr>
          <a:xfrm>
            <a:off x="85725" y="-2"/>
            <a:ext cx="12192000" cy="56257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e7aaccb1b9_0_34"/>
          <p:cNvSpPr/>
          <p:nvPr/>
        </p:nvSpPr>
        <p:spPr>
          <a:xfrm>
            <a:off x="138150" y="317625"/>
            <a:ext cx="11340600" cy="423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1">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s-ES" sz="2100" b="1" i="0" u="none" strike="noStrike" cap="none">
                <a:solidFill>
                  <a:schemeClr val="dk1"/>
                </a:solidFill>
              </a:rPr>
              <a:t>AN</a:t>
            </a:r>
            <a:r>
              <a:rPr lang="es-ES" sz="2100" b="1">
                <a:solidFill>
                  <a:schemeClr val="dk1"/>
                </a:solidFill>
              </a:rPr>
              <a:t>Á</a:t>
            </a:r>
            <a:r>
              <a:rPr lang="es-ES" sz="2100" b="1" i="0" u="none" strike="noStrike" cap="none">
                <a:solidFill>
                  <a:schemeClr val="dk1"/>
                </a:solidFill>
              </a:rPr>
              <a:t>LISIS SITUACIONAL DE LAS CONSULTAS A LOS SERVICIOS DE URGENCIAS</a:t>
            </a:r>
            <a:endParaRPr sz="21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21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s-ES" sz="1700" b="0" i="0" u="none" strike="noStrike" cap="none">
                <a:solidFill>
                  <a:schemeClr val="dk1"/>
                </a:solidFill>
                <a:latin typeface="Arial"/>
                <a:ea typeface="Arial"/>
                <a:cs typeface="Arial"/>
                <a:sym typeface="Arial"/>
              </a:rPr>
              <a:t>DEL 100 % DE LAS CONSULTAS ATENDIDAS EN LOS SERVICIOS DE URGENCIAS PEDI</a:t>
            </a:r>
            <a:r>
              <a:rPr lang="es-ES" sz="1700">
                <a:solidFill>
                  <a:schemeClr val="dk1"/>
                </a:solidFill>
              </a:rPr>
              <a:t>Á</a:t>
            </a:r>
            <a:r>
              <a:rPr lang="es-ES" sz="1700" b="0" i="0" u="none" strike="noStrike" cap="none">
                <a:solidFill>
                  <a:schemeClr val="dk1"/>
                </a:solidFill>
                <a:latin typeface="Arial"/>
                <a:ea typeface="Arial"/>
                <a:cs typeface="Arial"/>
                <a:sym typeface="Arial"/>
              </a:rPr>
              <a:t>TRICAS ;</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Char char="●"/>
            </a:pPr>
            <a:r>
              <a:rPr lang="es-ES" sz="1400" b="1" i="0" u="none" strike="noStrike" cap="none">
                <a:solidFill>
                  <a:schemeClr val="dk1"/>
                </a:solidFill>
              </a:rPr>
              <a:t>70 % SON URGENCIAS SENTIDAS </a:t>
            </a:r>
            <a:endParaRPr sz="1400" b="1" i="0" u="none" strike="noStrike" cap="none">
              <a:solidFill>
                <a:schemeClr val="dk1"/>
              </a:solidFill>
            </a:endParaRPr>
          </a:p>
          <a:p>
            <a:pPr marL="457200" marR="0" lvl="0" indent="-317500" algn="l" rtl="0">
              <a:lnSpc>
                <a:spcPct val="100000"/>
              </a:lnSpc>
              <a:spcBef>
                <a:spcPts val="0"/>
              </a:spcBef>
              <a:spcAft>
                <a:spcPts val="0"/>
              </a:spcAft>
              <a:buClr>
                <a:schemeClr val="dk1"/>
              </a:buClr>
              <a:buSzPts val="1400"/>
              <a:buChar char="●"/>
            </a:pPr>
            <a:r>
              <a:rPr lang="es-ES" sz="1400" b="1" i="0" u="none" strike="noStrike" cap="none">
                <a:solidFill>
                  <a:schemeClr val="dk1"/>
                </a:solidFill>
              </a:rPr>
              <a:t>30 % SON URGENCIAS REALES </a:t>
            </a:r>
            <a:endParaRPr sz="14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a:solidFill>
                <a:schemeClr val="lt1"/>
              </a:solidFill>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s-ES" sz="1600" b="0" i="0" u="none" strike="noStrike" cap="none">
                <a:solidFill>
                  <a:schemeClr val="lt1"/>
                </a:solidFill>
                <a:highlight>
                  <a:srgbClr val="FFFF00"/>
                </a:highlight>
                <a:latin typeface="Arial"/>
                <a:ea typeface="Arial"/>
                <a:cs typeface="Arial"/>
                <a:sym typeface="Arial"/>
              </a:rPr>
              <a:t>CON RESPECTO A NEONATOLOG</a:t>
            </a:r>
            <a:r>
              <a:rPr lang="es-ES" sz="1600">
                <a:solidFill>
                  <a:schemeClr val="lt1"/>
                </a:solidFill>
                <a:highlight>
                  <a:srgbClr val="FFFF00"/>
                </a:highlight>
              </a:rPr>
              <a:t>Í</a:t>
            </a:r>
            <a:r>
              <a:rPr lang="es-ES" sz="1600" b="0" i="0" u="none" strike="noStrike" cap="none">
                <a:solidFill>
                  <a:schemeClr val="lt1"/>
                </a:solidFill>
                <a:highlight>
                  <a:srgbClr val="FFFF00"/>
                </a:highlight>
                <a:latin typeface="Arial"/>
                <a:ea typeface="Arial"/>
                <a:cs typeface="Arial"/>
                <a:sym typeface="Arial"/>
              </a:rPr>
              <a:t>A , SE CONSIDERA QUE EL 60 % SON URGENCIAS REALES </a:t>
            </a:r>
            <a:endParaRPr sz="1600" b="0" i="0" u="none" strike="noStrike" cap="none">
              <a:solidFill>
                <a:schemeClr val="lt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5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s-ES" sz="1500" b="0" i="0" u="none" strike="noStrike" cap="none">
                <a:solidFill>
                  <a:schemeClr val="dk1"/>
                </a:solidFill>
                <a:latin typeface="Arial"/>
                <a:ea typeface="Arial"/>
                <a:cs typeface="Arial"/>
                <a:sym typeface="Arial"/>
              </a:rPr>
              <a:t>POR LO TANTO EN ESTA POBLACI</a:t>
            </a:r>
            <a:r>
              <a:rPr lang="es-ES" sz="1500">
                <a:solidFill>
                  <a:schemeClr val="dk1"/>
                </a:solidFill>
              </a:rPr>
              <a:t>Ó</a:t>
            </a:r>
            <a:r>
              <a:rPr lang="es-ES" sz="1500" b="0" i="0" u="none" strike="noStrike" cap="none">
                <a:solidFill>
                  <a:schemeClr val="dk1"/>
                </a:solidFill>
                <a:latin typeface="Arial"/>
                <a:ea typeface="Arial"/>
                <a:cs typeface="Arial"/>
                <a:sym typeface="Arial"/>
              </a:rPr>
              <a:t>N </a:t>
            </a:r>
            <a:r>
              <a:rPr lang="es-ES" sz="1500">
                <a:solidFill>
                  <a:schemeClr val="dk1"/>
                </a:solidFill>
              </a:rPr>
              <a:t>ESPECÍFICAMENTE</a:t>
            </a:r>
            <a:r>
              <a:rPr lang="es-ES" sz="1500" b="0" i="0" u="none" strike="noStrike" cap="none">
                <a:solidFill>
                  <a:schemeClr val="dk1"/>
                </a:solidFill>
                <a:latin typeface="Arial"/>
                <a:ea typeface="Arial"/>
                <a:cs typeface="Arial"/>
                <a:sym typeface="Arial"/>
              </a:rPr>
              <a:t>, SIEMPRE SER</a:t>
            </a:r>
            <a:r>
              <a:rPr lang="es-ES" sz="1500">
                <a:solidFill>
                  <a:schemeClr val="dk1"/>
                </a:solidFill>
              </a:rPr>
              <a:t>Á</a:t>
            </a:r>
            <a:r>
              <a:rPr lang="es-ES" sz="1500" b="0" i="0" u="none" strike="noStrike" cap="none">
                <a:solidFill>
                  <a:schemeClr val="dk1"/>
                </a:solidFill>
                <a:latin typeface="Arial"/>
                <a:ea typeface="Arial"/>
                <a:cs typeface="Arial"/>
                <a:sym typeface="Arial"/>
              </a:rPr>
              <a:t> MEJOR REVISAR Y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500" b="0" i="0" u="none" strike="noStrike" cap="none">
                <a:solidFill>
                  <a:schemeClr val="dk1"/>
                </a:solidFill>
                <a:latin typeface="Arial"/>
                <a:ea typeface="Arial"/>
                <a:cs typeface="Arial"/>
                <a:sym typeface="Arial"/>
              </a:rPr>
              <a:t>ASEGURAR QUE EL NEONATO </a:t>
            </a:r>
            <a:r>
              <a:rPr lang="es-ES" sz="1500">
                <a:solidFill>
                  <a:schemeClr val="dk1"/>
                </a:solidFill>
              </a:rPr>
              <a:t>N</a:t>
            </a:r>
            <a:r>
              <a:rPr lang="es-ES" sz="1500" b="0" i="0" u="none" strike="noStrike" cap="none">
                <a:solidFill>
                  <a:schemeClr val="dk1"/>
                </a:solidFill>
                <a:latin typeface="Arial"/>
                <a:ea typeface="Arial"/>
                <a:cs typeface="Arial"/>
                <a:sym typeface="Arial"/>
              </a:rPr>
              <a:t>O EST</a:t>
            </a:r>
            <a:r>
              <a:rPr lang="es-ES" sz="1500">
                <a:solidFill>
                  <a:schemeClr val="dk1"/>
                </a:solidFill>
              </a:rPr>
              <a:t>É</a:t>
            </a:r>
            <a:r>
              <a:rPr lang="es-ES" sz="1500" b="0" i="0" u="none" strike="noStrike" cap="none">
                <a:solidFill>
                  <a:schemeClr val="dk1"/>
                </a:solidFill>
                <a:latin typeface="Arial"/>
                <a:ea typeface="Arial"/>
                <a:cs typeface="Arial"/>
                <a:sym typeface="Arial"/>
              </a:rPr>
              <a:t> EN RIESGO VITAL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pic>
        <p:nvPicPr>
          <p:cNvPr id="96" name="Google Shape;96;g2e7aaccb1b9_0_34"/>
          <p:cNvPicPr preferRelativeResize="0"/>
          <p:nvPr/>
        </p:nvPicPr>
        <p:blipFill rotWithShape="1">
          <a:blip r:embed="rId3">
            <a:alphaModFix/>
          </a:blip>
          <a:srcRect/>
          <a:stretch/>
        </p:blipFill>
        <p:spPr>
          <a:xfrm>
            <a:off x="-1" y="5824987"/>
            <a:ext cx="12192002" cy="1033013"/>
          </a:xfrm>
          <a:prstGeom prst="rect">
            <a:avLst/>
          </a:prstGeom>
          <a:noFill/>
          <a:ln>
            <a:noFill/>
          </a:ln>
        </p:spPr>
      </p:pic>
      <p:pic>
        <p:nvPicPr>
          <p:cNvPr id="97" name="Google Shape;97;g2e7aaccb1b9_0_34"/>
          <p:cNvPicPr preferRelativeResize="0"/>
          <p:nvPr/>
        </p:nvPicPr>
        <p:blipFill rotWithShape="1">
          <a:blip r:embed="rId4">
            <a:alphaModFix/>
          </a:blip>
          <a:srcRect t="5846"/>
          <a:stretch/>
        </p:blipFill>
        <p:spPr>
          <a:xfrm>
            <a:off x="9677500" y="1959425"/>
            <a:ext cx="2314575" cy="38655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121a800656_0_0"/>
          <p:cNvSpPr txBox="1"/>
          <p:nvPr/>
        </p:nvSpPr>
        <p:spPr>
          <a:xfrm>
            <a:off x="1021100" y="188600"/>
            <a:ext cx="10380300" cy="534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i="0" u="none" strike="noStrike" cap="none">
                <a:solidFill>
                  <a:schemeClr val="dk1"/>
                </a:solidFill>
              </a:rPr>
              <a:t>CLAVES PARA UNA CORRECTA M</a:t>
            </a:r>
            <a:r>
              <a:rPr lang="es-ES" sz="2400" b="1">
                <a:solidFill>
                  <a:schemeClr val="dk1"/>
                </a:solidFill>
              </a:rPr>
              <a:t>ONITORIZACIÓN:</a:t>
            </a:r>
            <a:endParaRPr sz="19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Asegurar el sensor en contacto con la piel, sin lesionarla</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La fuente de luz y el detector deben estar alineados</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Cubrir el sensor para evitar la interferencia con la luz</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Evaluar la correlación adecuada entre la señal de pulso y la frecuencia cardíaca</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Utilizar sólo un sensor neonatal</a:t>
            </a:r>
            <a:endParaRPr sz="2000" b="1">
              <a:solidFill>
                <a:schemeClr val="dk1"/>
              </a:solidFill>
            </a:endParaRPr>
          </a:p>
        </p:txBody>
      </p:sp>
      <p:pic>
        <p:nvPicPr>
          <p:cNvPr id="575" name="Google Shape;575;g2121a800656_0_0"/>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2e7aaccb1b9_0_152"/>
          <p:cNvSpPr txBox="1"/>
          <p:nvPr/>
        </p:nvSpPr>
        <p:spPr>
          <a:xfrm>
            <a:off x="1089667" y="1523625"/>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700" b="1">
                <a:solidFill>
                  <a:srgbClr val="4A86E8"/>
                </a:solidFill>
              </a:rPr>
              <a:t>E</a:t>
            </a:r>
            <a:r>
              <a:rPr lang="es-ES" sz="2700" b="1" i="0" u="none" strike="noStrike" cap="none">
                <a:solidFill>
                  <a:srgbClr val="4A86E8"/>
                </a:solidFill>
              </a:rPr>
              <a:t>n condiciones normales , la saturación de oxígeno </a:t>
            </a:r>
            <a:r>
              <a:rPr lang="es-ES" sz="2700" b="1">
                <a:solidFill>
                  <a:srgbClr val="4A86E8"/>
                </a:solidFill>
              </a:rPr>
              <a:t>monitorizada con el oxímetro de pulso es igual en todos los miembros</a:t>
            </a:r>
            <a:endParaRPr sz="2700" b="1" i="0" u="none" strike="noStrike" cap="none">
              <a:solidFill>
                <a:srgbClr val="4A86E8"/>
              </a:solidFill>
            </a:endParaRPr>
          </a:p>
        </p:txBody>
      </p:sp>
      <p:pic>
        <p:nvPicPr>
          <p:cNvPr id="581" name="Google Shape;581;g2e7aaccb1b9_0_152"/>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g2e7aaccb1b9_0_258"/>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587" name="Google Shape;587;g2e7aaccb1b9_0_258"/>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588" name="Google Shape;588;g2e7aaccb1b9_0_258"/>
          <p:cNvSpPr/>
          <p:nvPr/>
        </p:nvSpPr>
        <p:spPr>
          <a:xfrm>
            <a:off x="-12000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g2e7aaccb1b9_0_258" title="1000184892 (841×1192)"/>
          <p:cNvPicPr preferRelativeResize="0"/>
          <p:nvPr/>
        </p:nvPicPr>
        <p:blipFill>
          <a:blip r:embed="rId4">
            <a:alphaModFix/>
          </a:blip>
          <a:stretch>
            <a:fillRect/>
          </a:stretch>
        </p:blipFill>
        <p:spPr>
          <a:xfrm>
            <a:off x="2417450" y="0"/>
            <a:ext cx="7972426" cy="5966449"/>
          </a:xfrm>
          <a:prstGeom prst="rect">
            <a:avLst/>
          </a:prstGeom>
          <a:noFill/>
          <a:ln w="12700" cap="flat" cmpd="sng">
            <a:solidFill>
              <a:srgbClr val="4A4A63"/>
            </a:solidFill>
            <a:prstDash val="solid"/>
            <a:miter lim="8000"/>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121a800656_0_12"/>
          <p:cNvSpPr txBox="1"/>
          <p:nvPr/>
        </p:nvSpPr>
        <p:spPr>
          <a:xfrm>
            <a:off x="1039300" y="395500"/>
            <a:ext cx="10380300" cy="59106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595" name="Google Shape;595;g2121a800656_0_12"/>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596" name="Google Shape;596;g2121a800656_0_12"/>
          <p:cNvGrpSpPr/>
          <p:nvPr/>
        </p:nvGrpSpPr>
        <p:grpSpPr>
          <a:xfrm>
            <a:off x="1039312" y="395510"/>
            <a:ext cx="3315842" cy="4948342"/>
            <a:chOff x="1118224" y="283725"/>
            <a:chExt cx="2090826" cy="4076400"/>
          </a:xfrm>
        </p:grpSpPr>
        <p:sp>
          <p:nvSpPr>
            <p:cNvPr id="597" name="Google Shape;597;g2121a800656_0_12"/>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8" name="Google Shape;598;g2121a800656_0_12"/>
            <p:cNvSpPr/>
            <p:nvPr/>
          </p:nvSpPr>
          <p:spPr>
            <a:xfrm>
              <a:off x="111822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9" name="Google Shape;599;g2121a800656_0_12"/>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600">
                <a:solidFill>
                  <a:srgbClr val="1D7E75"/>
                </a:solidFill>
                <a:latin typeface="Roboto Medium"/>
                <a:ea typeface="Roboto Medium"/>
                <a:cs typeface="Roboto Medium"/>
                <a:sym typeface="Roboto Medium"/>
              </a:endParaRPr>
            </a:p>
          </p:txBody>
        </p:sp>
        <p:sp>
          <p:nvSpPr>
            <p:cNvPr id="600" name="Google Shape;600;g2121a800656_0_12"/>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600">
                  <a:solidFill>
                    <a:srgbClr val="1D7E75"/>
                  </a:solidFill>
                  <a:latin typeface="Roboto"/>
                  <a:ea typeface="Roboto"/>
                  <a:cs typeface="Roboto"/>
                  <a:sym typeface="Roboto"/>
                </a:rPr>
                <a:t>       INTERROGATORIO</a:t>
              </a:r>
              <a:endParaRPr sz="1600">
                <a:solidFill>
                  <a:srgbClr val="1D7E75"/>
                </a:solidFill>
                <a:latin typeface="Roboto"/>
                <a:ea typeface="Roboto"/>
                <a:cs typeface="Roboto"/>
                <a:sym typeface="Roboto"/>
              </a:endParaRPr>
            </a:p>
          </p:txBody>
        </p:sp>
        <p:sp>
          <p:nvSpPr>
            <p:cNvPr id="601" name="Google Shape;601;g2121a800656_0_12"/>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5300" b="1">
                  <a:solidFill>
                    <a:srgbClr val="1D7E75"/>
                  </a:solidFill>
                  <a:latin typeface="Roboto"/>
                  <a:ea typeface="Roboto"/>
                  <a:cs typeface="Roboto"/>
                  <a:sym typeface="Roboto"/>
                </a:rPr>
                <a:t> </a:t>
              </a:r>
              <a:r>
                <a:rPr lang="es-ES" sz="2000" b="1">
                  <a:solidFill>
                    <a:srgbClr val="1D7E75"/>
                  </a:solidFill>
                  <a:latin typeface="Roboto"/>
                  <a:ea typeface="Roboto"/>
                  <a:cs typeface="Roboto"/>
                  <a:sym typeface="Roboto"/>
                </a:rPr>
                <a:t>CIANOSIS CENTRAL</a:t>
              </a:r>
              <a:endParaRPr sz="2500">
                <a:solidFill>
                  <a:srgbClr val="1D7E75"/>
                </a:solidFill>
                <a:latin typeface="Roboto Thin"/>
                <a:ea typeface="Roboto Thin"/>
                <a:cs typeface="Roboto Thin"/>
                <a:sym typeface="Roboto Thin"/>
              </a:endParaRPr>
            </a:p>
          </p:txBody>
        </p:sp>
        <p:sp>
          <p:nvSpPr>
            <p:cNvPr id="602" name="Google Shape;602;g2121a800656_0_1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3" name="Google Shape;603;g2121a800656_0_12"/>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ANTECEDENTES FAMILIARE</a:t>
              </a:r>
              <a:endParaRPr sz="1100"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ANTECEDENTES PERSONALES</a:t>
              </a:r>
              <a:endParaRPr sz="1100"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CONTROL DEL EMBARAZO</a:t>
              </a:r>
              <a:endParaRPr sz="1100"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SEROLOGÍA</a:t>
              </a:r>
              <a:endParaRPr sz="1100"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ECO OBSTÉTRICA</a:t>
              </a:r>
              <a:endParaRPr sz="1100"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b="1">
                  <a:solidFill>
                    <a:srgbClr val="FFFFFF"/>
                  </a:solidFill>
                  <a:latin typeface="Roboto"/>
                  <a:ea typeface="Roboto"/>
                  <a:cs typeface="Roboto"/>
                  <a:sym typeface="Roboto"/>
                </a:rPr>
                <a:t>FÁRMACOS</a:t>
              </a:r>
              <a:endParaRPr sz="1100" b="1">
                <a:solidFill>
                  <a:srgbClr val="FFFFFF"/>
                </a:solidFill>
                <a:latin typeface="Roboto"/>
                <a:ea typeface="Roboto"/>
                <a:cs typeface="Roboto"/>
                <a:sym typeface="Roboto"/>
              </a:endParaRPr>
            </a:p>
          </p:txBody>
        </p:sp>
      </p:grpSp>
      <p:grpSp>
        <p:nvGrpSpPr>
          <p:cNvPr id="604" name="Google Shape;604;g2121a800656_0_12"/>
          <p:cNvGrpSpPr/>
          <p:nvPr/>
        </p:nvGrpSpPr>
        <p:grpSpPr>
          <a:xfrm>
            <a:off x="4438279" y="395510"/>
            <a:ext cx="3315708" cy="4948342"/>
            <a:chOff x="1118308" y="283725"/>
            <a:chExt cx="2090742" cy="4076400"/>
          </a:xfrm>
        </p:grpSpPr>
        <p:sp>
          <p:nvSpPr>
            <p:cNvPr id="605" name="Google Shape;605;g2121a800656_0_12"/>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6" name="Google Shape;606;g2121a800656_0_12"/>
            <p:cNvSpPr/>
            <p:nvPr/>
          </p:nvSpPr>
          <p:spPr>
            <a:xfrm>
              <a:off x="113958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7" name="Google Shape;607;g2121a800656_0_12"/>
            <p:cNvSpPr/>
            <p:nvPr/>
          </p:nvSpPr>
          <p:spPr>
            <a:xfrm>
              <a:off x="1256134" y="742484"/>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2000">
                  <a:solidFill>
                    <a:srgbClr val="1D7E75"/>
                  </a:solidFill>
                  <a:latin typeface="Roboto Medium"/>
                  <a:ea typeface="Roboto Medium"/>
                  <a:cs typeface="Roboto Medium"/>
                  <a:sym typeface="Roboto Medium"/>
                </a:rPr>
                <a:t>CIANOSIS CENTRAL</a:t>
              </a:r>
              <a:endParaRPr sz="2000">
                <a:solidFill>
                  <a:srgbClr val="1D7E75"/>
                </a:solidFill>
                <a:latin typeface="Roboto Medium"/>
                <a:ea typeface="Roboto Medium"/>
                <a:cs typeface="Roboto Medium"/>
                <a:sym typeface="Roboto Medium"/>
              </a:endParaRPr>
            </a:p>
          </p:txBody>
        </p:sp>
        <p:sp>
          <p:nvSpPr>
            <p:cNvPr id="608" name="Google Shape;608;g2121a800656_0_12"/>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600">
                  <a:solidFill>
                    <a:srgbClr val="1D7E75"/>
                  </a:solidFill>
                  <a:latin typeface="Roboto"/>
                  <a:ea typeface="Roboto"/>
                  <a:cs typeface="Roboto"/>
                  <a:sym typeface="Roboto"/>
                </a:rPr>
                <a:t>EX FÍSICO </a:t>
              </a:r>
              <a:endParaRPr sz="1600">
                <a:solidFill>
                  <a:srgbClr val="1D7E75"/>
                </a:solidFill>
                <a:latin typeface="Roboto"/>
                <a:ea typeface="Roboto"/>
                <a:cs typeface="Roboto"/>
                <a:sym typeface="Roboto"/>
              </a:endParaRPr>
            </a:p>
          </p:txBody>
        </p:sp>
        <p:sp>
          <p:nvSpPr>
            <p:cNvPr id="609" name="Google Shape;609;g2121a800656_0_1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0" name="Google Shape;610;g2121a800656_0_12"/>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900">
                  <a:solidFill>
                    <a:srgbClr val="FFFFFF"/>
                  </a:solidFill>
                  <a:latin typeface="Roboto"/>
                  <a:ea typeface="Roboto"/>
                  <a:cs typeface="Roboto"/>
                  <a:sym typeface="Roboto"/>
                </a:rPr>
                <a:t>AUSCULTACIÓN  </a:t>
              </a:r>
              <a:r>
                <a:rPr lang="es-ES" sz="1300">
                  <a:solidFill>
                    <a:schemeClr val="lt1"/>
                  </a:solidFill>
                  <a:latin typeface="Roboto"/>
                  <a:ea typeface="Roboto"/>
                  <a:cs typeface="Roboto"/>
                  <a:sym typeface="Roboto"/>
                </a:rPr>
                <a:t>SOPLOS </a:t>
              </a:r>
              <a:r>
                <a:rPr lang="es-ES" sz="1100">
                  <a:solidFill>
                    <a:schemeClr val="dk1"/>
                  </a:solidFill>
                  <a:latin typeface="Roboto"/>
                  <a:ea typeface="Roboto"/>
                  <a:cs typeface="Roboto"/>
                  <a:sym typeface="Roboto"/>
                </a:rPr>
                <a:t>( PUEDEN APARECER EN EL 60 % DE LOS RN SANOS)</a:t>
              </a: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s-ES" sz="1100">
                  <a:solidFill>
                    <a:schemeClr val="dk1"/>
                  </a:solidFill>
                  <a:latin typeface="Roboto"/>
                  <a:ea typeface="Roboto"/>
                  <a:cs typeface="Roboto"/>
                  <a:sym typeface="Roboto"/>
                </a:rPr>
                <a:t>TAQUIPNEA</a:t>
              </a: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s-ES" sz="1100">
                  <a:solidFill>
                    <a:schemeClr val="dk1"/>
                  </a:solidFill>
                  <a:latin typeface="Roboto"/>
                  <a:ea typeface="Roboto"/>
                  <a:cs typeface="Roboto"/>
                  <a:sym typeface="Roboto"/>
                </a:rPr>
                <a:t>CIANOSIS</a:t>
              </a: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s-ES" sz="1100">
                  <a:solidFill>
                    <a:schemeClr val="dk1"/>
                  </a:solidFill>
                  <a:latin typeface="Roboto"/>
                  <a:ea typeface="Roboto"/>
                  <a:cs typeface="Roboto"/>
                  <a:sym typeface="Roboto"/>
                </a:rPr>
                <a:t>PULSOS PERIFÉRICOS</a:t>
              </a: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s-ES" sz="1100">
                  <a:solidFill>
                    <a:schemeClr val="dk1"/>
                  </a:solidFill>
                  <a:latin typeface="Roboto"/>
                  <a:ea typeface="Roboto"/>
                  <a:cs typeface="Roboto"/>
                  <a:sym typeface="Roboto"/>
                </a:rPr>
                <a:t>MALF</a:t>
              </a:r>
              <a:endParaRPr sz="1100">
                <a:solidFill>
                  <a:schemeClr val="dk1"/>
                </a:solidFill>
                <a:latin typeface="Roboto"/>
                <a:ea typeface="Roboto"/>
                <a:cs typeface="Roboto"/>
                <a:sym typeface="Roboto"/>
              </a:endParaRPr>
            </a:p>
          </p:txBody>
        </p:sp>
      </p:grpSp>
      <p:grpSp>
        <p:nvGrpSpPr>
          <p:cNvPr id="611" name="Google Shape;611;g2121a800656_0_12"/>
          <p:cNvGrpSpPr/>
          <p:nvPr/>
        </p:nvGrpSpPr>
        <p:grpSpPr>
          <a:xfrm>
            <a:off x="7837104" y="395510"/>
            <a:ext cx="3315842" cy="4948342"/>
            <a:chOff x="1118224" y="283725"/>
            <a:chExt cx="2090826" cy="4076400"/>
          </a:xfrm>
        </p:grpSpPr>
        <p:sp>
          <p:nvSpPr>
            <p:cNvPr id="612" name="Google Shape;612;g2121a800656_0_12"/>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3" name="Google Shape;613;g2121a800656_0_12"/>
            <p:cNvSpPr/>
            <p:nvPr/>
          </p:nvSpPr>
          <p:spPr>
            <a:xfrm>
              <a:off x="111822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4" name="Google Shape;614;g2121a800656_0_12"/>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600">
                <a:solidFill>
                  <a:srgbClr val="1D7E75"/>
                </a:solidFill>
                <a:latin typeface="Roboto Medium"/>
                <a:ea typeface="Roboto Medium"/>
                <a:cs typeface="Roboto Medium"/>
                <a:sym typeface="Roboto Medium"/>
              </a:endParaRPr>
            </a:p>
          </p:txBody>
        </p:sp>
        <p:sp>
          <p:nvSpPr>
            <p:cNvPr id="615" name="Google Shape;615;g2121a800656_0_12"/>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600">
                  <a:solidFill>
                    <a:srgbClr val="1D7E75"/>
                  </a:solidFill>
                  <a:latin typeface="Roboto"/>
                  <a:ea typeface="Roboto"/>
                  <a:cs typeface="Roboto"/>
                  <a:sym typeface="Roboto"/>
                </a:rPr>
                <a:t>OXIMETRÍA DE PULSO</a:t>
              </a:r>
              <a:endParaRPr sz="1600">
                <a:solidFill>
                  <a:srgbClr val="1D7E75"/>
                </a:solidFill>
                <a:latin typeface="Roboto"/>
                <a:ea typeface="Roboto"/>
                <a:cs typeface="Roboto"/>
                <a:sym typeface="Roboto"/>
              </a:endParaRPr>
            </a:p>
          </p:txBody>
        </p:sp>
        <p:sp>
          <p:nvSpPr>
            <p:cNvPr id="616" name="Google Shape;616;g2121a800656_0_1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7" name="Google Shape;617;g2121a800656_0_12"/>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100">
                  <a:solidFill>
                    <a:srgbClr val="FFFFFF"/>
                  </a:solidFill>
                  <a:latin typeface="Roboto"/>
                  <a:ea typeface="Roboto"/>
                  <a:cs typeface="Roboto"/>
                  <a:sym typeface="Roboto"/>
                </a:rPr>
                <a:t>EN CASO DE SATURACIÓN ALTERADA </a:t>
              </a:r>
              <a:endParaRPr sz="11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S" sz="1100">
                  <a:solidFill>
                    <a:srgbClr val="FFFFFF"/>
                  </a:solidFill>
                  <a:latin typeface="Roboto"/>
                  <a:ea typeface="Roboto"/>
                  <a:cs typeface="Roboto"/>
                  <a:sym typeface="Roboto"/>
                </a:rPr>
                <a:t>      VALORAR RESPUESTA AL OXÍGENO POR 10 MINUTOS</a:t>
              </a:r>
              <a:endParaRPr sz="1100">
                <a:solidFill>
                  <a:srgbClr val="FFFFFF"/>
                </a:solidFill>
                <a:latin typeface="Roboto"/>
                <a:ea typeface="Roboto"/>
                <a:cs typeface="Roboto"/>
                <a:sym typeface="Roboto"/>
              </a:endParaRPr>
            </a:p>
          </p:txBody>
        </p:sp>
        <p:sp>
          <p:nvSpPr>
            <p:cNvPr id="618" name="Google Shape;618;g2121a800656_0_12"/>
            <p:cNvSpPr/>
            <p:nvPr/>
          </p:nvSpPr>
          <p:spPr>
            <a:xfrm>
              <a:off x="1225921" y="774435"/>
              <a:ext cx="1815000" cy="67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2000" b="1">
                  <a:solidFill>
                    <a:srgbClr val="1D7E75"/>
                  </a:solidFill>
                  <a:latin typeface="Roboto"/>
                  <a:ea typeface="Roboto"/>
                  <a:cs typeface="Roboto"/>
                  <a:sym typeface="Roboto"/>
                </a:rPr>
                <a:t>CIANOSIS CENTRAL</a:t>
              </a:r>
              <a:endParaRPr sz="2000">
                <a:solidFill>
                  <a:srgbClr val="1D7E75"/>
                </a:solidFill>
                <a:latin typeface="Roboto Thin"/>
                <a:ea typeface="Roboto Thin"/>
                <a:cs typeface="Roboto Thin"/>
                <a:sym typeface="Roboto Thin"/>
              </a:endParaRPr>
            </a:p>
          </p:txBody>
        </p:sp>
      </p:grpSp>
      <p:sp>
        <p:nvSpPr>
          <p:cNvPr id="619" name="Google Shape;619;g2121a800656_0_12"/>
          <p:cNvSpPr/>
          <p:nvPr/>
        </p:nvSpPr>
        <p:spPr>
          <a:xfrm>
            <a:off x="9001125" y="4869200"/>
            <a:ext cx="222900" cy="24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121a800656_0_17"/>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625" name="Google Shape;625;g2121a800656_0_17"/>
          <p:cNvPicPr preferRelativeResize="0"/>
          <p:nvPr/>
        </p:nvPicPr>
        <p:blipFill rotWithShape="1">
          <a:blip r:embed="rId3">
            <a:alphaModFix/>
          </a:blip>
          <a:srcRect/>
          <a:stretch/>
        </p:blipFill>
        <p:spPr>
          <a:xfrm>
            <a:off x="-1" y="5824987"/>
            <a:ext cx="12192000" cy="1033013"/>
          </a:xfrm>
          <a:prstGeom prst="rect">
            <a:avLst/>
          </a:prstGeom>
          <a:noFill/>
          <a:ln>
            <a:noFill/>
          </a:ln>
        </p:spPr>
      </p:pic>
      <p:grpSp>
        <p:nvGrpSpPr>
          <p:cNvPr id="626" name="Google Shape;626;g2121a800656_0_17"/>
          <p:cNvGrpSpPr/>
          <p:nvPr/>
        </p:nvGrpSpPr>
        <p:grpSpPr>
          <a:xfrm>
            <a:off x="1039187" y="954910"/>
            <a:ext cx="3315842" cy="4948342"/>
            <a:chOff x="1118224" y="283725"/>
            <a:chExt cx="2090826" cy="4076400"/>
          </a:xfrm>
        </p:grpSpPr>
        <p:sp>
          <p:nvSpPr>
            <p:cNvPr id="627" name="Google Shape;627;g2121a800656_0_17"/>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 name="Google Shape;628;g2121a800656_0_17"/>
            <p:cNvSpPr/>
            <p:nvPr/>
          </p:nvSpPr>
          <p:spPr>
            <a:xfrm>
              <a:off x="111822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 name="Google Shape;629;g2121a800656_0_17"/>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1600">
                  <a:solidFill>
                    <a:srgbClr val="1D7E75"/>
                  </a:solidFill>
                  <a:latin typeface="Roboto Medium"/>
                  <a:ea typeface="Roboto Medium"/>
                  <a:cs typeface="Roboto Medium"/>
                  <a:sym typeface="Roboto Medium"/>
                </a:rPr>
                <a:t>Lorem ipsum porta dolor sit amet nec</a:t>
              </a:r>
              <a:endParaRPr sz="1600">
                <a:solidFill>
                  <a:srgbClr val="1D7E75"/>
                </a:solidFill>
                <a:latin typeface="Roboto Medium"/>
                <a:ea typeface="Roboto Medium"/>
                <a:cs typeface="Roboto Medium"/>
                <a:sym typeface="Roboto Medium"/>
              </a:endParaRPr>
            </a:p>
          </p:txBody>
        </p:sp>
        <p:sp>
          <p:nvSpPr>
            <p:cNvPr id="630" name="Google Shape;630;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100">
                  <a:solidFill>
                    <a:srgbClr val="1D7E75"/>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1100">
                <a:solidFill>
                  <a:srgbClr val="1D7E75"/>
                </a:solidFill>
                <a:latin typeface="Roboto"/>
                <a:ea typeface="Roboto"/>
                <a:cs typeface="Roboto"/>
                <a:sym typeface="Roboto"/>
              </a:endParaRPr>
            </a:p>
          </p:txBody>
        </p:sp>
        <p:sp>
          <p:nvSpPr>
            <p:cNvPr id="631" name="Google Shape;631;g2121a800656_0_17"/>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5300" b="1">
                  <a:solidFill>
                    <a:srgbClr val="1D7E75"/>
                  </a:solidFill>
                  <a:latin typeface="Roboto"/>
                  <a:ea typeface="Roboto"/>
                  <a:cs typeface="Roboto"/>
                  <a:sym typeface="Roboto"/>
                </a:rPr>
                <a:t>45</a:t>
              </a:r>
              <a:r>
                <a:rPr lang="es-ES" sz="5300">
                  <a:solidFill>
                    <a:srgbClr val="1D7E75"/>
                  </a:solidFill>
                  <a:latin typeface="Roboto Thin"/>
                  <a:ea typeface="Roboto Thin"/>
                  <a:cs typeface="Roboto Thin"/>
                  <a:sym typeface="Roboto Thin"/>
                </a:rPr>
                <a:t>%</a:t>
              </a:r>
              <a:endParaRPr sz="5300">
                <a:solidFill>
                  <a:srgbClr val="1D7E75"/>
                </a:solidFill>
                <a:latin typeface="Roboto Thin"/>
                <a:ea typeface="Roboto Thin"/>
                <a:cs typeface="Roboto Thin"/>
                <a:sym typeface="Roboto Thin"/>
              </a:endParaRPr>
            </a:p>
          </p:txBody>
        </p:sp>
        <p:sp>
          <p:nvSpPr>
            <p:cNvPr id="632" name="Google Shape;632;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 name="Google Shape;633;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Donec risus dolor porta venenatis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Pharetra luctus felis</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Proin vel tellus in felis volutpat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Molestie nec amet cum sociis</a:t>
              </a:r>
              <a:endParaRPr sz="1100">
                <a:solidFill>
                  <a:srgbClr val="FFFFFF"/>
                </a:solidFill>
                <a:latin typeface="Roboto"/>
                <a:ea typeface="Roboto"/>
                <a:cs typeface="Roboto"/>
                <a:sym typeface="Roboto"/>
              </a:endParaRPr>
            </a:p>
          </p:txBody>
        </p:sp>
      </p:grpSp>
      <p:grpSp>
        <p:nvGrpSpPr>
          <p:cNvPr id="634" name="Google Shape;634;g2121a800656_0_17"/>
          <p:cNvGrpSpPr/>
          <p:nvPr/>
        </p:nvGrpSpPr>
        <p:grpSpPr>
          <a:xfrm>
            <a:off x="4438146" y="954910"/>
            <a:ext cx="3315842" cy="4948342"/>
            <a:chOff x="1118224" y="283725"/>
            <a:chExt cx="2090826" cy="4076400"/>
          </a:xfrm>
        </p:grpSpPr>
        <p:sp>
          <p:nvSpPr>
            <p:cNvPr id="635" name="Google Shape;635;g2121a800656_0_17"/>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 name="Google Shape;636;g2121a800656_0_17"/>
            <p:cNvSpPr/>
            <p:nvPr/>
          </p:nvSpPr>
          <p:spPr>
            <a:xfrm>
              <a:off x="111822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 name="Google Shape;637;g2121a800656_0_17"/>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1600">
                  <a:solidFill>
                    <a:srgbClr val="1D7E75"/>
                  </a:solidFill>
                  <a:latin typeface="Roboto Medium"/>
                  <a:ea typeface="Roboto Medium"/>
                  <a:cs typeface="Roboto Medium"/>
                  <a:sym typeface="Roboto Medium"/>
                </a:rPr>
                <a:t>Lorem ipsum porta dolor sit amet nec</a:t>
              </a:r>
              <a:endParaRPr sz="1600">
                <a:solidFill>
                  <a:srgbClr val="1D7E75"/>
                </a:solidFill>
                <a:latin typeface="Roboto Medium"/>
                <a:ea typeface="Roboto Medium"/>
                <a:cs typeface="Roboto Medium"/>
                <a:sym typeface="Roboto Medium"/>
              </a:endParaRPr>
            </a:p>
          </p:txBody>
        </p:sp>
        <p:sp>
          <p:nvSpPr>
            <p:cNvPr id="638" name="Google Shape;638;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100">
                  <a:solidFill>
                    <a:srgbClr val="1D7E75"/>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900">
                <a:solidFill>
                  <a:srgbClr val="1D7E75"/>
                </a:solidFill>
                <a:latin typeface="Roboto"/>
                <a:ea typeface="Roboto"/>
                <a:cs typeface="Roboto"/>
                <a:sym typeface="Roboto"/>
              </a:endParaRPr>
            </a:p>
          </p:txBody>
        </p:sp>
        <p:sp>
          <p:nvSpPr>
            <p:cNvPr id="639" name="Google Shape;639;g2121a800656_0_17"/>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5300" b="1">
                  <a:solidFill>
                    <a:srgbClr val="1D7E75"/>
                  </a:solidFill>
                  <a:latin typeface="Roboto"/>
                  <a:ea typeface="Roboto"/>
                  <a:cs typeface="Roboto"/>
                  <a:sym typeface="Roboto"/>
                </a:rPr>
                <a:t>28</a:t>
              </a:r>
              <a:r>
                <a:rPr lang="es-ES" sz="5300">
                  <a:solidFill>
                    <a:srgbClr val="1D7E75"/>
                  </a:solidFill>
                  <a:latin typeface="Roboto Thin"/>
                  <a:ea typeface="Roboto Thin"/>
                  <a:cs typeface="Roboto Thin"/>
                  <a:sym typeface="Roboto Thin"/>
                </a:rPr>
                <a:t>%</a:t>
              </a:r>
              <a:endParaRPr sz="5300">
                <a:solidFill>
                  <a:srgbClr val="1D7E75"/>
                </a:solidFill>
                <a:latin typeface="Roboto Thin"/>
                <a:ea typeface="Roboto Thin"/>
                <a:cs typeface="Roboto Thin"/>
                <a:sym typeface="Roboto Thin"/>
              </a:endParaRPr>
            </a:p>
          </p:txBody>
        </p:sp>
        <p:sp>
          <p:nvSpPr>
            <p:cNvPr id="640" name="Google Shape;640;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 name="Google Shape;641;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Donec risus dolor porta venenatis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Pharetra luctus felis</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Proin vel tellus in felis volutpat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Molestie nec amet cum sociis</a:t>
              </a:r>
              <a:endParaRPr sz="900">
                <a:solidFill>
                  <a:srgbClr val="FFFFFF"/>
                </a:solidFill>
                <a:latin typeface="Roboto"/>
                <a:ea typeface="Roboto"/>
                <a:cs typeface="Roboto"/>
                <a:sym typeface="Roboto"/>
              </a:endParaRPr>
            </a:p>
          </p:txBody>
        </p:sp>
      </p:grpSp>
      <p:grpSp>
        <p:nvGrpSpPr>
          <p:cNvPr id="642" name="Google Shape;642;g2121a800656_0_17"/>
          <p:cNvGrpSpPr/>
          <p:nvPr/>
        </p:nvGrpSpPr>
        <p:grpSpPr>
          <a:xfrm>
            <a:off x="7837104" y="954910"/>
            <a:ext cx="3315842" cy="4948342"/>
            <a:chOff x="1118224" y="283725"/>
            <a:chExt cx="2090826" cy="4076400"/>
          </a:xfrm>
        </p:grpSpPr>
        <p:sp>
          <p:nvSpPr>
            <p:cNvPr id="643" name="Google Shape;643;g2121a800656_0_17"/>
            <p:cNvSpPr/>
            <p:nvPr/>
          </p:nvSpPr>
          <p:spPr>
            <a:xfrm>
              <a:off x="1178650" y="283725"/>
              <a:ext cx="2030400" cy="4076400"/>
            </a:xfrm>
            <a:prstGeom prst="rect">
              <a:avLst/>
            </a:prstGeom>
            <a:solidFill>
              <a:srgbClr val="1B78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 name="Google Shape;644;g2121a800656_0_17"/>
            <p:cNvSpPr/>
            <p:nvPr/>
          </p:nvSpPr>
          <p:spPr>
            <a:xfrm>
              <a:off x="1118224" y="341749"/>
              <a:ext cx="2048100" cy="2490600"/>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 name="Google Shape;645;g2121a800656_0_17"/>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1600">
                  <a:solidFill>
                    <a:srgbClr val="1D7E75"/>
                  </a:solidFill>
                  <a:latin typeface="Roboto Medium"/>
                  <a:ea typeface="Roboto Medium"/>
                  <a:cs typeface="Roboto Medium"/>
                  <a:sym typeface="Roboto Medium"/>
                </a:rPr>
                <a:t>Lorem ipsum porta dolor sit amet nec</a:t>
              </a:r>
              <a:endParaRPr sz="1600">
                <a:solidFill>
                  <a:srgbClr val="1D7E75"/>
                </a:solidFill>
                <a:latin typeface="Roboto Medium"/>
                <a:ea typeface="Roboto Medium"/>
                <a:cs typeface="Roboto Medium"/>
                <a:sym typeface="Roboto Medium"/>
              </a:endParaRPr>
            </a:p>
          </p:txBody>
        </p:sp>
        <p:sp>
          <p:nvSpPr>
            <p:cNvPr id="646" name="Google Shape;646;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100">
                  <a:solidFill>
                    <a:srgbClr val="1D7E75"/>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900">
                <a:solidFill>
                  <a:srgbClr val="1D7E75"/>
                </a:solidFill>
                <a:latin typeface="Roboto"/>
                <a:ea typeface="Roboto"/>
                <a:cs typeface="Roboto"/>
                <a:sym typeface="Roboto"/>
              </a:endParaRPr>
            </a:p>
          </p:txBody>
        </p:sp>
        <p:sp>
          <p:nvSpPr>
            <p:cNvPr id="647" name="Google Shape;647;g2121a800656_0_17"/>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s-ES" sz="5300" b="1">
                  <a:solidFill>
                    <a:srgbClr val="1D7E75"/>
                  </a:solidFill>
                  <a:latin typeface="Roboto"/>
                  <a:ea typeface="Roboto"/>
                  <a:cs typeface="Roboto"/>
                  <a:sym typeface="Roboto"/>
                </a:rPr>
                <a:t>36</a:t>
              </a:r>
              <a:r>
                <a:rPr lang="es-ES" sz="5300">
                  <a:solidFill>
                    <a:srgbClr val="1D7E75"/>
                  </a:solidFill>
                  <a:latin typeface="Roboto Thin"/>
                  <a:ea typeface="Roboto Thin"/>
                  <a:cs typeface="Roboto Thin"/>
                  <a:sym typeface="Roboto Thin"/>
                </a:rPr>
                <a:t>%</a:t>
              </a:r>
              <a:endParaRPr sz="5300">
                <a:solidFill>
                  <a:srgbClr val="1D7E75"/>
                </a:solidFill>
                <a:latin typeface="Roboto Thin"/>
                <a:ea typeface="Roboto Thin"/>
                <a:cs typeface="Roboto Thin"/>
                <a:sym typeface="Roboto Thin"/>
              </a:endParaRPr>
            </a:p>
          </p:txBody>
        </p:sp>
        <p:sp>
          <p:nvSpPr>
            <p:cNvPr id="648" name="Google Shape;648;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 name="Google Shape;649;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Donec risus dolor porta venenatis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Pharetra luctus felis</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Proin vel tellus in felis volutpat </a:t>
              </a:r>
              <a:endParaRPr sz="110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es-ES" sz="1100">
                  <a:solidFill>
                    <a:srgbClr val="FFFFFF"/>
                  </a:solidFill>
                  <a:latin typeface="Roboto"/>
                  <a:ea typeface="Roboto"/>
                  <a:cs typeface="Roboto"/>
                  <a:sym typeface="Roboto"/>
                </a:rPr>
                <a:t>Molestie nec amet cum sociis</a:t>
              </a:r>
              <a:endParaRPr sz="900">
                <a:solidFill>
                  <a:srgbClr val="FFFFFF"/>
                </a:solidFill>
                <a:latin typeface="Roboto"/>
                <a:ea typeface="Roboto"/>
                <a:cs typeface="Roboto"/>
                <a:sym typeface="Roboto"/>
              </a:endParaRPr>
            </a:p>
          </p:txBody>
        </p:sp>
      </p:grpSp>
      <p:grpSp>
        <p:nvGrpSpPr>
          <p:cNvPr id="650" name="Google Shape;650;g2121a800656_0_17"/>
          <p:cNvGrpSpPr/>
          <p:nvPr/>
        </p:nvGrpSpPr>
        <p:grpSpPr>
          <a:xfrm>
            <a:off x="4438146" y="954910"/>
            <a:ext cx="3315842" cy="4948342"/>
            <a:chOff x="1118224" y="283725"/>
            <a:chExt cx="2090826" cy="4076400"/>
          </a:xfrm>
        </p:grpSpPr>
        <p:sp>
          <p:nvSpPr>
            <p:cNvPr id="651" name="Google Shape;651;g2121a800656_0_17"/>
            <p:cNvSpPr/>
            <p:nvPr/>
          </p:nvSpPr>
          <p:spPr>
            <a:xfrm>
              <a:off x="1178650" y="283725"/>
              <a:ext cx="2030400" cy="40764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2" name="Google Shape;652;g2121a800656_0_17"/>
            <p:cNvSpPr/>
            <p:nvPr/>
          </p:nvSpPr>
          <p:spPr>
            <a:xfrm>
              <a:off x="1118224" y="341749"/>
              <a:ext cx="2048100" cy="2490600"/>
            </a:xfrm>
            <a:prstGeom prst="rect">
              <a:avLst/>
            </a:prstGeom>
            <a:solidFill>
              <a:srgbClr val="FFFFFF"/>
            </a:solidFill>
            <a:ln w="19050" cap="flat" cmpd="sng">
              <a:solidFill>
                <a:srgbClr val="B02B2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3" name="Google Shape;653;g2121a800656_0_17"/>
            <p:cNvSpPr/>
            <p:nvPr/>
          </p:nvSpPr>
          <p:spPr>
            <a:xfrm>
              <a:off x="1233918" y="401004"/>
              <a:ext cx="1815000" cy="1432200"/>
            </a:xfrm>
            <a:prstGeom prst="rect">
              <a:avLst/>
            </a:prstGeom>
            <a:noFill/>
            <a:ln>
              <a:noFill/>
            </a:ln>
          </p:spPr>
          <p:txBody>
            <a:bodyPr spcFirstLastPara="1" wrap="square" lIns="121900" tIns="121900" rIns="121900" bIns="121900" anchor="t" anchorCtr="0">
              <a:noAutofit/>
            </a:bodyPr>
            <a:lstStyle/>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SIN RESPUESTA AL O2</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SAT PREDUCTAL MAYOR  A POSTDUCTAL</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RX TÓRAX NORMAL</a:t>
              </a:r>
              <a:endParaRPr sz="1500">
                <a:solidFill>
                  <a:srgbClr val="B02B20"/>
                </a:solidFill>
                <a:latin typeface="Roboto Medium"/>
                <a:ea typeface="Roboto Medium"/>
                <a:cs typeface="Roboto Medium"/>
                <a:sym typeface="Roboto Medium"/>
              </a:endParaRPr>
            </a:p>
          </p:txBody>
        </p:sp>
        <p:sp>
          <p:nvSpPr>
            <p:cNvPr id="654" name="Google Shape;654;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800">
                  <a:solidFill>
                    <a:srgbClr val="B02B20"/>
                  </a:solidFill>
                  <a:latin typeface="Roboto"/>
                  <a:ea typeface="Roboto"/>
                  <a:cs typeface="Roboto"/>
                  <a:sym typeface="Roboto"/>
                </a:rPr>
                <a:t>ECOCARDIOGRAMA</a:t>
              </a:r>
              <a:endParaRPr sz="1800">
                <a:solidFill>
                  <a:srgbClr val="B02B20"/>
                </a:solidFill>
                <a:latin typeface="Roboto"/>
                <a:ea typeface="Roboto"/>
                <a:cs typeface="Roboto"/>
                <a:sym typeface="Roboto"/>
              </a:endParaRPr>
            </a:p>
          </p:txBody>
        </p:sp>
        <p:sp>
          <p:nvSpPr>
            <p:cNvPr id="655" name="Google Shape;655;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6" name="Google Shape;656;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2000">
                  <a:solidFill>
                    <a:srgbClr val="FFFFFF"/>
                  </a:solidFill>
                  <a:latin typeface="Roboto"/>
                  <a:ea typeface="Roboto"/>
                  <a:cs typeface="Roboto"/>
                  <a:sym typeface="Roboto"/>
                </a:rPr>
                <a:t>SOSPECHA HPP </a:t>
              </a:r>
              <a:endParaRPr sz="2000">
                <a:solidFill>
                  <a:srgbClr val="FFFFFF"/>
                </a:solidFill>
                <a:latin typeface="Roboto"/>
                <a:ea typeface="Roboto"/>
                <a:cs typeface="Roboto"/>
                <a:sym typeface="Roboto"/>
              </a:endParaRPr>
            </a:p>
          </p:txBody>
        </p:sp>
      </p:grpSp>
      <p:grpSp>
        <p:nvGrpSpPr>
          <p:cNvPr id="657" name="Google Shape;657;g2121a800656_0_17"/>
          <p:cNvGrpSpPr/>
          <p:nvPr/>
        </p:nvGrpSpPr>
        <p:grpSpPr>
          <a:xfrm>
            <a:off x="7837104" y="954910"/>
            <a:ext cx="3315842" cy="4948342"/>
            <a:chOff x="1118224" y="283725"/>
            <a:chExt cx="2090826" cy="4076400"/>
          </a:xfrm>
        </p:grpSpPr>
        <p:sp>
          <p:nvSpPr>
            <p:cNvPr id="658" name="Google Shape;658;g2121a800656_0_17"/>
            <p:cNvSpPr/>
            <p:nvPr/>
          </p:nvSpPr>
          <p:spPr>
            <a:xfrm>
              <a:off x="1178650" y="283725"/>
              <a:ext cx="2030400" cy="40764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9" name="Google Shape;659;g2121a800656_0_17"/>
            <p:cNvSpPr/>
            <p:nvPr/>
          </p:nvSpPr>
          <p:spPr>
            <a:xfrm>
              <a:off x="1118224" y="341749"/>
              <a:ext cx="2048100" cy="2490600"/>
            </a:xfrm>
            <a:prstGeom prst="rect">
              <a:avLst/>
            </a:prstGeom>
            <a:solidFill>
              <a:srgbClr val="FFFFFF"/>
            </a:solidFill>
            <a:ln w="19050" cap="flat" cmpd="sng">
              <a:solidFill>
                <a:srgbClr val="B02B2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0" name="Google Shape;660;g2121a800656_0_17"/>
            <p:cNvSpPr/>
            <p:nvPr/>
          </p:nvSpPr>
          <p:spPr>
            <a:xfrm>
              <a:off x="1233928" y="415132"/>
              <a:ext cx="1815000" cy="1417800"/>
            </a:xfrm>
            <a:prstGeom prst="rect">
              <a:avLst/>
            </a:prstGeom>
            <a:noFill/>
            <a:ln>
              <a:noFill/>
            </a:ln>
          </p:spPr>
          <p:txBody>
            <a:bodyPr spcFirstLastPara="1" wrap="square" lIns="121900" tIns="121900" rIns="121900" bIns="121900" anchor="t" anchorCtr="0">
              <a:noAutofit/>
            </a:bodyPr>
            <a:lstStyle/>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SIN RESPUESTA AL O2</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SAT PREDUCTAL MAYOR A POSTDUCTAL </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RX TÓRAX : VARIABLE </a:t>
              </a:r>
              <a:endParaRPr sz="1500">
                <a:solidFill>
                  <a:srgbClr val="B02B20"/>
                </a:solidFill>
                <a:latin typeface="Roboto Medium"/>
                <a:ea typeface="Roboto Medium"/>
                <a:cs typeface="Roboto Medium"/>
                <a:sym typeface="Roboto Medium"/>
              </a:endParaRPr>
            </a:p>
          </p:txBody>
        </p:sp>
        <p:sp>
          <p:nvSpPr>
            <p:cNvPr id="661" name="Google Shape;661;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800">
                  <a:solidFill>
                    <a:srgbClr val="B02B20"/>
                  </a:solidFill>
                  <a:latin typeface="Roboto"/>
                  <a:ea typeface="Roboto"/>
                  <a:cs typeface="Roboto"/>
                  <a:sym typeface="Roboto"/>
                </a:rPr>
                <a:t>ECOCARDIOGRAMA</a:t>
              </a:r>
              <a:endParaRPr sz="1800">
                <a:solidFill>
                  <a:srgbClr val="B02B20"/>
                </a:solidFill>
                <a:latin typeface="Roboto"/>
                <a:ea typeface="Roboto"/>
                <a:cs typeface="Roboto"/>
                <a:sym typeface="Roboto"/>
              </a:endParaRPr>
            </a:p>
          </p:txBody>
        </p:sp>
        <p:sp>
          <p:nvSpPr>
            <p:cNvPr id="662" name="Google Shape;662;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3" name="Google Shape;663;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1600">
                  <a:solidFill>
                    <a:srgbClr val="FFFFFF"/>
                  </a:solidFill>
                  <a:latin typeface="Roboto"/>
                  <a:ea typeface="Roboto"/>
                  <a:cs typeface="Roboto"/>
                  <a:sym typeface="Roboto"/>
                </a:rPr>
                <a:t>SI NO ESTÁ DISPONIBLE LA DERIVACIÓN , CONSIDERAR PGE1 CON SATURACIÓN MENOR DE 80 % </a:t>
              </a:r>
              <a:endParaRPr sz="1600">
                <a:solidFill>
                  <a:srgbClr val="FFFFFF"/>
                </a:solidFill>
                <a:latin typeface="Roboto"/>
                <a:ea typeface="Roboto"/>
                <a:cs typeface="Roboto"/>
                <a:sym typeface="Roboto"/>
              </a:endParaRPr>
            </a:p>
          </p:txBody>
        </p:sp>
      </p:grpSp>
      <p:grpSp>
        <p:nvGrpSpPr>
          <p:cNvPr id="664" name="Google Shape;664;g2121a800656_0_17"/>
          <p:cNvGrpSpPr/>
          <p:nvPr/>
        </p:nvGrpSpPr>
        <p:grpSpPr>
          <a:xfrm>
            <a:off x="1039187" y="954910"/>
            <a:ext cx="3315842" cy="4948342"/>
            <a:chOff x="1118224" y="283725"/>
            <a:chExt cx="2090826" cy="4076400"/>
          </a:xfrm>
        </p:grpSpPr>
        <p:sp>
          <p:nvSpPr>
            <p:cNvPr id="665" name="Google Shape;665;g2121a800656_0_17"/>
            <p:cNvSpPr/>
            <p:nvPr/>
          </p:nvSpPr>
          <p:spPr>
            <a:xfrm>
              <a:off x="1178650" y="283725"/>
              <a:ext cx="2030400" cy="4076400"/>
            </a:xfrm>
            <a:prstGeom prst="rect">
              <a:avLst/>
            </a:prstGeom>
            <a:solidFill>
              <a:srgbClr val="A729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6" name="Google Shape;666;g2121a800656_0_17"/>
            <p:cNvSpPr/>
            <p:nvPr/>
          </p:nvSpPr>
          <p:spPr>
            <a:xfrm>
              <a:off x="1118224" y="341749"/>
              <a:ext cx="2048100" cy="2490600"/>
            </a:xfrm>
            <a:prstGeom prst="rect">
              <a:avLst/>
            </a:prstGeom>
            <a:solidFill>
              <a:srgbClr val="FFFFFF"/>
            </a:solidFill>
            <a:ln w="19050" cap="flat" cmpd="sng">
              <a:solidFill>
                <a:srgbClr val="B02B2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7" name="Google Shape;667;g2121a800656_0_17"/>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100">
                <a:solidFill>
                  <a:srgbClr val="B02B20"/>
                </a:solidFill>
                <a:latin typeface="Roboto"/>
                <a:ea typeface="Roboto"/>
                <a:cs typeface="Roboto"/>
                <a:sym typeface="Roboto"/>
              </a:endParaRPr>
            </a:p>
          </p:txBody>
        </p:sp>
        <p:sp>
          <p:nvSpPr>
            <p:cNvPr id="668" name="Google Shape;668;g2121a800656_0_1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9" name="Google Shape;669;g2121a800656_0_17"/>
            <p:cNvSpPr/>
            <p:nvPr/>
          </p:nvSpPr>
          <p:spPr>
            <a:xfrm>
              <a:off x="1118308" y="3172455"/>
              <a:ext cx="2030400" cy="108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ES" sz="2000">
                  <a:solidFill>
                    <a:srgbClr val="FFFFFF"/>
                  </a:solidFill>
                  <a:latin typeface="Roboto"/>
                  <a:ea typeface="Roboto"/>
                  <a:cs typeface="Roboto"/>
                  <a:sym typeface="Roboto"/>
                </a:rPr>
                <a:t>ENFERMEDAD PULMONAR</a:t>
              </a:r>
              <a:endParaRPr sz="2000">
                <a:solidFill>
                  <a:srgbClr val="FFFFFF"/>
                </a:solidFill>
                <a:latin typeface="Roboto"/>
                <a:ea typeface="Roboto"/>
                <a:cs typeface="Roboto"/>
                <a:sym typeface="Roboto"/>
              </a:endParaRPr>
            </a:p>
          </p:txBody>
        </p:sp>
        <p:sp>
          <p:nvSpPr>
            <p:cNvPr id="670" name="Google Shape;670;g2121a800656_0_17"/>
            <p:cNvSpPr/>
            <p:nvPr/>
          </p:nvSpPr>
          <p:spPr>
            <a:xfrm>
              <a:off x="1233923" y="443393"/>
              <a:ext cx="1815000" cy="1389900"/>
            </a:xfrm>
            <a:prstGeom prst="rect">
              <a:avLst/>
            </a:prstGeom>
            <a:noFill/>
            <a:ln>
              <a:noFill/>
            </a:ln>
          </p:spPr>
          <p:txBody>
            <a:bodyPr spcFirstLastPara="1" wrap="square" lIns="121900" tIns="121900" rIns="121900" bIns="121900" anchor="t" anchorCtr="0">
              <a:noAutofit/>
            </a:bodyPr>
            <a:lstStyle/>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CON RESPUESTA + AL O2</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SAT PRE Y POSTDUCTAL IGUAL </a:t>
              </a:r>
              <a:endParaRPr sz="1500">
                <a:solidFill>
                  <a:srgbClr val="B02B20"/>
                </a:solidFill>
                <a:latin typeface="Roboto Medium"/>
                <a:ea typeface="Roboto Medium"/>
                <a:cs typeface="Roboto Medium"/>
                <a:sym typeface="Roboto Medium"/>
              </a:endParaRPr>
            </a:p>
            <a:p>
              <a:pPr marL="457200" lvl="0" indent="-323850" algn="l" rtl="0">
                <a:spcBef>
                  <a:spcPts val="0"/>
                </a:spcBef>
                <a:spcAft>
                  <a:spcPts val="0"/>
                </a:spcAft>
                <a:buClr>
                  <a:srgbClr val="B02B20"/>
                </a:buClr>
                <a:buSzPts val="1500"/>
                <a:buFont typeface="Roboto Medium"/>
                <a:buChar char="●"/>
              </a:pPr>
              <a:r>
                <a:rPr lang="es-ES" sz="1500">
                  <a:solidFill>
                    <a:srgbClr val="B02B20"/>
                  </a:solidFill>
                  <a:latin typeface="Roboto Medium"/>
                  <a:ea typeface="Roboto Medium"/>
                  <a:cs typeface="Roboto Medium"/>
                  <a:sym typeface="Roboto Medium"/>
                </a:rPr>
                <a:t>RX TÓRAX PATOLÓGICA</a:t>
              </a:r>
              <a:endParaRPr sz="1500">
                <a:solidFill>
                  <a:srgbClr val="B02B20"/>
                </a:solidFill>
                <a:latin typeface="Roboto Medium"/>
                <a:ea typeface="Roboto Medium"/>
                <a:cs typeface="Roboto Medium"/>
                <a:sym typeface="Roboto Medium"/>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215239eac57_0_329"/>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1600" b="0" i="0" u="none" strike="noStrike" cap="none">
                <a:solidFill>
                  <a:srgbClr val="00FFFF"/>
                </a:solidFill>
                <a:latin typeface="Arial"/>
                <a:ea typeface="Arial"/>
                <a:cs typeface="Arial"/>
                <a:sym typeface="Arial"/>
              </a:rPr>
              <a:t>  </a:t>
            </a:r>
            <a:r>
              <a:rPr lang="es-ES" sz="2700" b="1">
                <a:solidFill>
                  <a:srgbClr val="00FFFF"/>
                </a:solidFill>
              </a:rPr>
              <a:t>ANTE UN NEONATO EN LA GUARDIA: </a:t>
            </a:r>
            <a:endParaRPr sz="2700" b="1" i="0" u="none" strike="noStrike" cap="none">
              <a:solidFill>
                <a:srgbClr val="00FFFF"/>
              </a:solidFill>
            </a:endParaRPr>
          </a:p>
        </p:txBody>
      </p:sp>
      <p:pic>
        <p:nvPicPr>
          <p:cNvPr id="676" name="Google Shape;676;g215239eac57_0_329"/>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215239eac57_0_324"/>
          <p:cNvSpPr txBox="1"/>
          <p:nvPr/>
        </p:nvSpPr>
        <p:spPr>
          <a:xfrm>
            <a:off x="1021100" y="0"/>
            <a:ext cx="10380300" cy="5825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300" b="1" i="0" u="none" strike="noStrike" cap="none">
                <a:solidFill>
                  <a:schemeClr val="dk1"/>
                </a:solidFill>
              </a:rPr>
              <a:t>INTERROGUE:</a:t>
            </a:r>
            <a:endParaRPr sz="2300" b="1" i="0" u="none" strike="noStrike" cap="none">
              <a:solidFill>
                <a:schemeClr val="dk1"/>
              </a:solidFill>
            </a:endParaRPr>
          </a:p>
          <a:p>
            <a:pPr marL="457200" marR="0" lvl="0" indent="-317500" algn="l" rtl="0">
              <a:lnSpc>
                <a:spcPct val="150000"/>
              </a:lnSpc>
              <a:spcBef>
                <a:spcPts val="0"/>
              </a:spcBef>
              <a:spcAft>
                <a:spcPts val="0"/>
              </a:spcAft>
              <a:buClr>
                <a:schemeClr val="dk1"/>
              </a:buClr>
              <a:buSzPts val="1400"/>
              <a:buChar char="★"/>
            </a:pPr>
            <a:r>
              <a:rPr lang="es-ES" b="1">
                <a:solidFill>
                  <a:schemeClr val="dk1"/>
                </a:solidFill>
              </a:rPr>
              <a:t>¿</a:t>
            </a:r>
            <a:r>
              <a:rPr lang="es-ES" sz="1600" b="1">
                <a:solidFill>
                  <a:schemeClr val="dk1"/>
                </a:solidFill>
              </a:rPr>
              <a:t>HA PODIDO ALIMENTARSE?</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¿TOLERA LOS ALIMENTOS O HA VOMITADO TODA LA INGESTA?</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¿SE HA ALTERADO SU ESTADO DE CONCIENCIA?</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TEMIDO LLANTO INCONTROLABLE?</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TENIDO DIFICULTAD RESPIRATORIA O APNEAS EN LAS ÚLTIMAS 72 HS?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PRESENTADO CONVULSIONES O MOVIMIENTOS ANORMALES EN LAS ÚLTIMAS 72 HS?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TENIDO FIEBRE O HIPOTERMIA?</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PRESENTADO CAMBIOS EN LA COLORACIÓN DE LA PIEL O APARICIÓN DE SECRECIONES O LESIONES TIPO PETEQUIAS O PÚSTULAS?</a:t>
            </a:r>
            <a:endParaRPr sz="1600" b="1">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s-ES" sz="1600" b="1">
                <a:solidFill>
                  <a:schemeClr val="dk1"/>
                </a:solidFill>
              </a:rPr>
              <a:t>¿HA PRESENTADO DEPOSICIONES CON SANGRE?</a:t>
            </a:r>
            <a:endParaRPr sz="1600" b="1">
              <a:solidFill>
                <a:schemeClr val="dk1"/>
              </a:solidFill>
            </a:endParaRPr>
          </a:p>
        </p:txBody>
      </p:sp>
      <p:pic>
        <p:nvPicPr>
          <p:cNvPr id="682" name="Google Shape;682;g215239eac57_0_324"/>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215239eac57_0_344"/>
          <p:cNvSpPr txBox="1"/>
          <p:nvPr/>
        </p:nvSpPr>
        <p:spPr>
          <a:xfrm>
            <a:off x="1021100" y="171450"/>
            <a:ext cx="10380300" cy="5349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a:solidFill>
                  <a:schemeClr val="lt2"/>
                </a:solidFill>
              </a:rPr>
              <a:t>    </a:t>
            </a:r>
            <a:r>
              <a:rPr lang="es-ES" sz="2100" b="0" i="0" u="none" strike="noStrike" cap="none">
                <a:solidFill>
                  <a:schemeClr val="lt2"/>
                </a:solidFill>
                <a:latin typeface="Arial"/>
                <a:ea typeface="Arial"/>
                <a:cs typeface="Arial"/>
                <a:sym typeface="Arial"/>
              </a:rPr>
              <a:t> </a:t>
            </a:r>
            <a:r>
              <a:rPr lang="es-ES" sz="2400" b="1">
                <a:solidFill>
                  <a:schemeClr val="dk1"/>
                </a:solidFill>
              </a:rPr>
              <a:t>IDENTIFIQUE </a:t>
            </a:r>
            <a:r>
              <a:rPr lang="es-ES" sz="2400" b="1" i="0" u="none" strike="noStrike" cap="none">
                <a:solidFill>
                  <a:schemeClr val="dk1"/>
                </a:solidFill>
              </a:rPr>
              <a:t>CONDICIONES DE MAYOR RIESGO: </a:t>
            </a:r>
            <a:endParaRPr sz="24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4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BAJO PESO AL NACER</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PREMATUREZ</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HOSPITALIZACIÓN NEONATAL MAYOR A 7 DÍAS </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PATOLOGÍA PERINATAL O NEONATAL SIGNIFICATIVA </a:t>
            </a:r>
            <a:endParaRPr sz="2000" b="1">
              <a:solidFill>
                <a:schemeClr val="dk1"/>
              </a:solidFill>
            </a:endParaRPr>
          </a:p>
          <a:p>
            <a:pPr marL="457200" marR="0" lvl="0" indent="-355600" algn="l" rtl="0">
              <a:lnSpc>
                <a:spcPct val="150000"/>
              </a:lnSpc>
              <a:spcBef>
                <a:spcPts val="0"/>
              </a:spcBef>
              <a:spcAft>
                <a:spcPts val="0"/>
              </a:spcAft>
              <a:buClr>
                <a:schemeClr val="dk1"/>
              </a:buClr>
              <a:buSzPts val="2000"/>
              <a:buChar char="➢"/>
            </a:pPr>
            <a:r>
              <a:rPr lang="es-ES" sz="2000" b="1">
                <a:solidFill>
                  <a:schemeClr val="dk1"/>
                </a:solidFill>
              </a:rPr>
              <a:t>CONDICIONES SOCIALES DE RIESGO</a:t>
            </a:r>
            <a:endParaRPr sz="2000" b="1">
              <a:solidFill>
                <a:schemeClr val="dk1"/>
              </a:solidFill>
            </a:endParaRPr>
          </a:p>
        </p:txBody>
      </p:sp>
      <p:pic>
        <p:nvPicPr>
          <p:cNvPr id="688" name="Google Shape;688;g215239eac57_0_344"/>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15239eac57_0_359"/>
          <p:cNvSpPr txBox="1"/>
          <p:nvPr/>
        </p:nvSpPr>
        <p:spPr>
          <a:xfrm>
            <a:off x="1055400" y="462925"/>
            <a:ext cx="10380300" cy="526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chemeClr val="dk1"/>
                </a:solidFill>
              </a:rPr>
              <a:t> VERIFIQUE:</a:t>
            </a:r>
            <a:endParaRPr sz="2100" b="1" i="0" u="none" strike="noStrike" cap="none">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1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ESTADO GENERAL- ASPECTO - RECHAZO DEL ALIMENTO</a:t>
            </a:r>
            <a:endParaRPr sz="1700" b="1">
              <a:solidFill>
                <a:schemeClr val="dk1"/>
              </a:solidFill>
            </a:endParaRPr>
          </a:p>
          <a:p>
            <a:pPr marL="457200" marR="0" lvl="0" indent="0" algn="l" rtl="0">
              <a:lnSpc>
                <a:spcPct val="150000"/>
              </a:lnSpc>
              <a:spcBef>
                <a:spcPts val="0"/>
              </a:spcBef>
              <a:spcAft>
                <a:spcPts val="0"/>
              </a:spcAft>
              <a:buNone/>
            </a:pPr>
            <a:endParaRPr sz="17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SIGNOS VITALES                    FC - FR - Tº - TA - OXIMETRÍA - PESO </a:t>
            </a:r>
            <a:endParaRPr sz="1700" b="1">
              <a:solidFill>
                <a:schemeClr val="dk1"/>
              </a:solidFill>
            </a:endParaRPr>
          </a:p>
          <a:p>
            <a:pPr marL="457200" marR="0" lvl="0" indent="0" algn="l" rtl="0">
              <a:lnSpc>
                <a:spcPct val="150000"/>
              </a:lnSpc>
              <a:spcBef>
                <a:spcPts val="0"/>
              </a:spcBef>
              <a:spcAft>
                <a:spcPts val="0"/>
              </a:spcAft>
              <a:buNone/>
            </a:pPr>
            <a:endParaRPr sz="1700" b="1">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s-ES" sz="1700" b="1">
                <a:solidFill>
                  <a:schemeClr val="dk1"/>
                </a:solidFill>
              </a:rPr>
              <a:t>GLUCEMIA</a:t>
            </a:r>
            <a:endParaRPr sz="1700" b="1">
              <a:solidFill>
                <a:schemeClr val="dk1"/>
              </a:solidFill>
            </a:endParaRPr>
          </a:p>
          <a:p>
            <a:pPr marL="457200" marR="0" lvl="0" indent="0" algn="l" rtl="0">
              <a:lnSpc>
                <a:spcPct val="150000"/>
              </a:lnSpc>
              <a:spcBef>
                <a:spcPts val="0"/>
              </a:spcBef>
              <a:spcAft>
                <a:spcPts val="0"/>
              </a:spcAft>
              <a:buNone/>
            </a:pPr>
            <a:endParaRPr sz="1700" b="1">
              <a:solidFill>
                <a:schemeClr val="dk1"/>
              </a:solidFill>
            </a:endParaRPr>
          </a:p>
        </p:txBody>
      </p:sp>
      <p:pic>
        <p:nvPicPr>
          <p:cNvPr id="694" name="Google Shape;694;g215239eac57_0_359"/>
          <p:cNvPicPr preferRelativeResize="0"/>
          <p:nvPr/>
        </p:nvPicPr>
        <p:blipFill rotWithShape="1">
          <a:blip r:embed="rId3">
            <a:alphaModFix/>
          </a:blip>
          <a:srcRect/>
          <a:stretch/>
        </p:blipFill>
        <p:spPr>
          <a:xfrm>
            <a:off x="-1" y="5824987"/>
            <a:ext cx="12192000" cy="1033013"/>
          </a:xfrm>
          <a:prstGeom prst="rect">
            <a:avLst/>
          </a:prstGeom>
          <a:noFill/>
          <a:ln>
            <a:noFill/>
          </a:ln>
        </p:spPr>
      </p:pic>
      <p:sp>
        <p:nvSpPr>
          <p:cNvPr id="695" name="Google Shape;695;g215239eac57_0_359"/>
          <p:cNvSpPr/>
          <p:nvPr/>
        </p:nvSpPr>
        <p:spPr>
          <a:xfrm>
            <a:off x="3600450" y="3120375"/>
            <a:ext cx="908700" cy="462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2e7aaccb1b9_0_82"/>
          <p:cNvSpPr/>
          <p:nvPr/>
        </p:nvSpPr>
        <p:spPr>
          <a:xfrm>
            <a:off x="1021075" y="85725"/>
            <a:ext cx="9574500" cy="581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s-ES" sz="2100">
                <a:solidFill>
                  <a:schemeClr val="lt2"/>
                </a:solidFill>
              </a:rPr>
              <a:t>          </a:t>
            </a:r>
            <a:r>
              <a:rPr lang="es-ES" sz="2300">
                <a:solidFill>
                  <a:schemeClr val="lt2"/>
                </a:solidFill>
              </a:rPr>
              <a:t> </a:t>
            </a:r>
            <a:r>
              <a:rPr lang="es-ES" sz="2300" b="1" i="0" u="none" strike="noStrike" cap="none">
                <a:solidFill>
                  <a:schemeClr val="accent1"/>
                </a:solidFill>
              </a:rPr>
              <a:t>SIGNOS VITALES : VALORES NORMALES EN NEONA</a:t>
            </a:r>
            <a:r>
              <a:rPr lang="es-ES" sz="2300" b="1">
                <a:solidFill>
                  <a:schemeClr val="accent1"/>
                </a:solidFill>
              </a:rPr>
              <a:t>TOS</a:t>
            </a:r>
            <a:endParaRPr sz="2300" b="1" i="0" u="none" strike="noStrike" cap="none">
              <a:solidFill>
                <a:schemeClr val="accent1"/>
              </a:solidFill>
            </a:endParaRPr>
          </a:p>
          <a:p>
            <a:pPr marL="0" marR="0" lvl="0" indent="0" algn="l" rtl="0">
              <a:lnSpc>
                <a:spcPct val="100000"/>
              </a:lnSpc>
              <a:spcBef>
                <a:spcPts val="0"/>
              </a:spcBef>
              <a:spcAft>
                <a:spcPts val="0"/>
              </a:spcAft>
              <a:buClr>
                <a:srgbClr val="000000"/>
              </a:buClr>
              <a:buSzPts val="2100"/>
              <a:buFont typeface="Arial"/>
              <a:buNone/>
            </a:pPr>
            <a:endParaRPr sz="2100">
              <a:solidFill>
                <a:schemeClr val="lt2"/>
              </a:solidFill>
            </a:endParaRPr>
          </a:p>
          <a:p>
            <a:pPr marL="0" marR="0" lvl="0" indent="0" algn="l" rtl="0">
              <a:lnSpc>
                <a:spcPct val="100000"/>
              </a:lnSpc>
              <a:spcBef>
                <a:spcPts val="0"/>
              </a:spcBef>
              <a:spcAft>
                <a:spcPts val="0"/>
              </a:spcAft>
              <a:buClr>
                <a:srgbClr val="000000"/>
              </a:buClr>
              <a:buSzPts val="2100"/>
              <a:buFont typeface="Arial"/>
              <a:buNone/>
            </a:pPr>
            <a:endParaRPr sz="2100">
              <a:solidFill>
                <a:schemeClr val="lt2"/>
              </a:solidFill>
            </a:endParaRPr>
          </a:p>
          <a:p>
            <a:pPr marL="457200" marR="0" lvl="0" indent="-349250" algn="l" rtl="0">
              <a:lnSpc>
                <a:spcPct val="100000"/>
              </a:lnSpc>
              <a:spcBef>
                <a:spcPts val="0"/>
              </a:spcBef>
              <a:spcAft>
                <a:spcPts val="0"/>
              </a:spcAft>
              <a:buClr>
                <a:schemeClr val="lt2"/>
              </a:buClr>
              <a:buSzPts val="1900"/>
              <a:buChar char="➔"/>
            </a:pPr>
            <a:r>
              <a:rPr lang="es-ES" sz="1900" b="1" i="0" u="none" strike="noStrike" cap="none">
                <a:solidFill>
                  <a:schemeClr val="lt2"/>
                </a:solidFill>
              </a:rPr>
              <a:t>FC</a:t>
            </a:r>
            <a:r>
              <a:rPr lang="es-ES" sz="1900" b="0" i="0" u="none" strike="noStrike" cap="none">
                <a:solidFill>
                  <a:schemeClr val="lt2"/>
                </a:solidFill>
                <a:latin typeface="Arial"/>
                <a:ea typeface="Arial"/>
                <a:cs typeface="Arial"/>
                <a:sym typeface="Arial"/>
              </a:rPr>
              <a:t> : 100-160 </a:t>
            </a:r>
            <a:r>
              <a:rPr lang="es-ES" sz="1900">
                <a:solidFill>
                  <a:schemeClr val="lt2"/>
                </a:solidFill>
              </a:rPr>
              <a:t>lpm</a:t>
            </a:r>
            <a:endParaRPr sz="1900">
              <a:solidFill>
                <a:schemeClr val="lt2"/>
              </a:solidFil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Char char="➔"/>
            </a:pPr>
            <a:r>
              <a:rPr lang="es-ES" sz="1900" b="1" i="0" u="none" strike="noStrike" cap="none">
                <a:solidFill>
                  <a:schemeClr val="lt2"/>
                </a:solidFill>
              </a:rPr>
              <a:t>FR</a:t>
            </a:r>
            <a:r>
              <a:rPr lang="es-ES" sz="1900" b="0" i="0" u="none" strike="noStrike" cap="none">
                <a:solidFill>
                  <a:schemeClr val="lt2"/>
                </a:solidFill>
                <a:latin typeface="Arial"/>
                <a:ea typeface="Arial"/>
                <a:cs typeface="Arial"/>
                <a:sym typeface="Arial"/>
              </a:rPr>
              <a:t> : 30-60 </a:t>
            </a:r>
            <a:r>
              <a:rPr lang="es-ES" sz="1900">
                <a:solidFill>
                  <a:schemeClr val="lt2"/>
                </a:solidFill>
              </a:rPr>
              <a:t>rpm</a:t>
            </a:r>
            <a:endParaRPr sz="1900">
              <a:solidFill>
                <a:schemeClr val="lt2"/>
              </a:solidFil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Char char="➔"/>
            </a:pPr>
            <a:r>
              <a:rPr lang="es-ES" sz="1900" b="1" i="0" u="none" strike="noStrike" cap="none">
                <a:solidFill>
                  <a:schemeClr val="lt2"/>
                </a:solidFill>
              </a:rPr>
              <a:t>TA SISTÒLICA</a:t>
            </a:r>
            <a:r>
              <a:rPr lang="es-ES" sz="1900" b="0" i="0" u="none" strike="noStrike" cap="none">
                <a:solidFill>
                  <a:schemeClr val="lt2"/>
                </a:solidFill>
                <a:latin typeface="Arial"/>
                <a:ea typeface="Arial"/>
                <a:cs typeface="Arial"/>
                <a:sym typeface="Arial"/>
              </a:rPr>
              <a:t> : </a:t>
            </a:r>
            <a:r>
              <a:rPr lang="es-ES" sz="1900">
                <a:solidFill>
                  <a:schemeClr val="lt2"/>
                </a:solidFill>
              </a:rPr>
              <a:t> &gt; </a:t>
            </a:r>
            <a:r>
              <a:rPr lang="es-ES" sz="1900" b="0" i="0" u="none" strike="noStrike" cap="none">
                <a:solidFill>
                  <a:schemeClr val="lt2"/>
                </a:solidFill>
                <a:latin typeface="Arial"/>
                <a:ea typeface="Arial"/>
                <a:cs typeface="Arial"/>
                <a:sym typeface="Arial"/>
              </a:rPr>
              <a:t>60 </a:t>
            </a:r>
            <a:endParaRPr sz="1900" b="0" i="0" u="none" strike="noStrike" cap="none">
              <a:solidFill>
                <a:schemeClr val="lt2"/>
              </a:solidFill>
              <a:latin typeface="Arial"/>
              <a:ea typeface="Arial"/>
              <a:cs typeface="Arial"/>
              <a:sym typeface="Aria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Font typeface="Arial"/>
              <a:buChar char="➔"/>
            </a:pPr>
            <a:r>
              <a:rPr lang="es-ES" sz="1900" b="1" i="0" u="none" strike="noStrike" cap="none">
                <a:solidFill>
                  <a:schemeClr val="lt2"/>
                </a:solidFill>
              </a:rPr>
              <a:t>TEMPERATURA</a:t>
            </a:r>
            <a:r>
              <a:rPr lang="es-ES" sz="1900" b="0" i="0" u="none" strike="noStrike" cap="none">
                <a:solidFill>
                  <a:schemeClr val="lt2"/>
                </a:solidFill>
                <a:latin typeface="Arial"/>
                <a:ea typeface="Arial"/>
                <a:cs typeface="Arial"/>
                <a:sym typeface="Arial"/>
              </a:rPr>
              <a:t> : 36,5- 37,5</a:t>
            </a:r>
            <a:endParaRPr sz="1900" b="0" i="0" u="none" strike="noStrike" cap="none">
              <a:solidFill>
                <a:schemeClr val="lt2"/>
              </a:solidFill>
              <a:latin typeface="Arial"/>
              <a:ea typeface="Arial"/>
              <a:cs typeface="Arial"/>
              <a:sym typeface="Aria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Char char="➔"/>
            </a:pPr>
            <a:r>
              <a:rPr lang="es-ES" sz="1900" b="1" i="0" u="none" strike="noStrike" cap="none">
                <a:solidFill>
                  <a:schemeClr val="lt2"/>
                </a:solidFill>
              </a:rPr>
              <a:t>SATURACIÓN</a:t>
            </a:r>
            <a:r>
              <a:rPr lang="es-ES" sz="1900" b="0" i="0" u="none" strike="noStrike" cap="none">
                <a:solidFill>
                  <a:schemeClr val="lt2"/>
                </a:solidFill>
                <a:latin typeface="Arial"/>
                <a:ea typeface="Arial"/>
                <a:cs typeface="Arial"/>
                <a:sym typeface="Arial"/>
              </a:rPr>
              <a:t>: </a:t>
            </a:r>
            <a:r>
              <a:rPr lang="es-ES" sz="1900">
                <a:solidFill>
                  <a:schemeClr val="lt2"/>
                </a:solidFill>
              </a:rPr>
              <a:t>mayor o igual </a:t>
            </a:r>
            <a:r>
              <a:rPr lang="es-ES" sz="1900" b="0" i="0" u="none" strike="noStrike" cap="none">
                <a:solidFill>
                  <a:schemeClr val="lt2"/>
                </a:solidFill>
                <a:latin typeface="Arial"/>
                <a:ea typeface="Arial"/>
                <a:cs typeface="Arial"/>
                <a:sym typeface="Arial"/>
              </a:rPr>
              <a:t> </a:t>
            </a:r>
            <a:r>
              <a:rPr lang="es-ES" sz="1900">
                <a:solidFill>
                  <a:schemeClr val="lt2"/>
                </a:solidFill>
              </a:rPr>
              <a:t>a </a:t>
            </a:r>
            <a:r>
              <a:rPr lang="es-ES" sz="1900" b="0" i="0" u="none" strike="noStrike" cap="none">
                <a:solidFill>
                  <a:schemeClr val="lt2"/>
                </a:solidFill>
                <a:latin typeface="Arial"/>
                <a:ea typeface="Arial"/>
                <a:cs typeface="Arial"/>
                <a:sym typeface="Arial"/>
              </a:rPr>
              <a:t> 95 </a:t>
            </a:r>
            <a:r>
              <a:rPr lang="es-ES" sz="1900">
                <a:solidFill>
                  <a:schemeClr val="lt2"/>
                </a:solidFill>
              </a:rPr>
              <a:t>%</a:t>
            </a:r>
            <a:endParaRPr sz="1900">
              <a:solidFill>
                <a:schemeClr val="lt2"/>
              </a:solidFil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Font typeface="Arial"/>
              <a:buChar char="➔"/>
            </a:pPr>
            <a:r>
              <a:rPr lang="es-ES" sz="1900" b="1" i="0" u="none" strike="noStrike" cap="none">
                <a:solidFill>
                  <a:schemeClr val="lt2"/>
                </a:solidFill>
              </a:rPr>
              <a:t>GANANCIA DE PESO</a:t>
            </a:r>
            <a:r>
              <a:rPr lang="es-ES" sz="1900" b="0" i="0" u="none" strike="noStrike" cap="none">
                <a:solidFill>
                  <a:schemeClr val="lt2"/>
                </a:solidFill>
                <a:latin typeface="Arial"/>
                <a:ea typeface="Arial"/>
                <a:cs typeface="Arial"/>
                <a:sym typeface="Arial"/>
              </a:rPr>
              <a:t>: descenso de peso mayor a 10 %</a:t>
            </a:r>
            <a:endParaRPr sz="1900" b="0" i="0" u="none" strike="noStrike" cap="none">
              <a:solidFill>
                <a:schemeClr val="lt2"/>
              </a:solidFill>
              <a:latin typeface="Arial"/>
              <a:ea typeface="Arial"/>
              <a:cs typeface="Arial"/>
              <a:sym typeface="Arial"/>
            </a:endParaRPr>
          </a:p>
          <a:p>
            <a:pPr marL="457200" marR="0" lvl="0" indent="0" algn="l" rtl="0">
              <a:lnSpc>
                <a:spcPct val="100000"/>
              </a:lnSpc>
              <a:spcBef>
                <a:spcPts val="0"/>
              </a:spcBef>
              <a:spcAft>
                <a:spcPts val="0"/>
              </a:spcAft>
              <a:buNone/>
            </a:pPr>
            <a:endParaRPr sz="1900">
              <a:solidFill>
                <a:schemeClr val="lt2"/>
              </a:solidFill>
            </a:endParaRPr>
          </a:p>
          <a:p>
            <a:pPr marL="457200" marR="0" lvl="0" indent="-349250" algn="l" rtl="0">
              <a:lnSpc>
                <a:spcPct val="100000"/>
              </a:lnSpc>
              <a:spcBef>
                <a:spcPts val="0"/>
              </a:spcBef>
              <a:spcAft>
                <a:spcPts val="0"/>
              </a:spcAft>
              <a:buClr>
                <a:schemeClr val="lt2"/>
              </a:buClr>
              <a:buSzPts val="1900"/>
              <a:buChar char="➔"/>
            </a:pPr>
            <a:r>
              <a:rPr lang="es-ES" sz="1900" b="1" i="0" u="none" strike="noStrike" cap="none">
                <a:solidFill>
                  <a:schemeClr val="lt2"/>
                </a:solidFill>
              </a:rPr>
              <a:t>GLUCEMIA</a:t>
            </a:r>
            <a:r>
              <a:rPr lang="es-ES" sz="1900" b="0" i="0" u="none" strike="noStrike" cap="none">
                <a:solidFill>
                  <a:schemeClr val="lt2"/>
                </a:solidFill>
                <a:latin typeface="Arial"/>
                <a:ea typeface="Arial"/>
                <a:cs typeface="Arial"/>
                <a:sym typeface="Arial"/>
              </a:rPr>
              <a:t>  : </a:t>
            </a:r>
            <a:r>
              <a:rPr lang="es-ES" sz="1900">
                <a:solidFill>
                  <a:schemeClr val="lt2"/>
                </a:solidFill>
              </a:rPr>
              <a:t>mayor o igual a </a:t>
            </a:r>
            <a:r>
              <a:rPr lang="es-ES" sz="1900" b="0" i="0" u="none" strike="noStrike" cap="none">
                <a:solidFill>
                  <a:schemeClr val="lt2"/>
                </a:solidFill>
                <a:latin typeface="Arial"/>
                <a:ea typeface="Arial"/>
                <a:cs typeface="Arial"/>
                <a:sym typeface="Arial"/>
              </a:rPr>
              <a:t>70 </a:t>
            </a:r>
            <a:r>
              <a:rPr lang="es-ES" sz="1900">
                <a:solidFill>
                  <a:schemeClr val="lt2"/>
                </a:solidFill>
              </a:rPr>
              <a:t>mg/dl</a:t>
            </a:r>
            <a:r>
              <a:rPr lang="es-ES" sz="1900" b="0" i="0" u="none" strike="noStrike" cap="none">
                <a:solidFill>
                  <a:schemeClr val="lt2"/>
                </a:solidFill>
                <a:latin typeface="Arial"/>
                <a:ea typeface="Arial"/>
                <a:cs typeface="Arial"/>
                <a:sym typeface="Arial"/>
              </a:rPr>
              <a:t> </a:t>
            </a:r>
            <a:r>
              <a:rPr lang="es-ES" sz="1900">
                <a:solidFill>
                  <a:schemeClr val="lt2"/>
                </a:solidFill>
              </a:rPr>
              <a:t> ( como parte de la evaluación inicial en un paciente crítico </a:t>
            </a:r>
            <a:endParaRPr sz="1900" b="0" i="0" u="none" strike="noStrike" cap="none">
              <a:solidFill>
                <a:schemeClr val="lt2"/>
              </a:solidFill>
              <a:latin typeface="Arial"/>
              <a:ea typeface="Arial"/>
              <a:cs typeface="Arial"/>
              <a:sym typeface="Arial"/>
            </a:endParaRPr>
          </a:p>
        </p:txBody>
      </p:sp>
      <p:pic>
        <p:nvPicPr>
          <p:cNvPr id="701" name="Google Shape;701;g2e7aaccb1b9_0_82"/>
          <p:cNvPicPr preferRelativeResize="0"/>
          <p:nvPr/>
        </p:nvPicPr>
        <p:blipFill rotWithShape="1">
          <a:blip r:embed="rId3">
            <a:alphaModFix/>
          </a:blip>
          <a:srcRect/>
          <a:stretch/>
        </p:blipFill>
        <p:spPr>
          <a:xfrm>
            <a:off x="-287676" y="6236462"/>
            <a:ext cx="12192000" cy="1033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2e7aaccb1b9_0_91"/>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103" name="Google Shape;103;g2e7aaccb1b9_0_91"/>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104" name="Google Shape;104;g2e7aaccb1b9_0_91"/>
          <p:cNvSpPr/>
          <p:nvPr/>
        </p:nvSpPr>
        <p:spPr>
          <a:xfrm>
            <a:off x="-156750" y="-19376"/>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g2e7aaccb1b9_0_91" title="1000182991 (300×448)"/>
          <p:cNvPicPr preferRelativeResize="0"/>
          <p:nvPr/>
        </p:nvPicPr>
        <p:blipFill rotWithShape="1">
          <a:blip r:embed="rId4">
            <a:alphaModFix/>
          </a:blip>
          <a:srcRect/>
          <a:stretch/>
        </p:blipFill>
        <p:spPr>
          <a:xfrm>
            <a:off x="7007200" y="585718"/>
            <a:ext cx="4217675" cy="4614907"/>
          </a:xfrm>
          <a:prstGeom prst="rect">
            <a:avLst/>
          </a:prstGeom>
          <a:noFill/>
          <a:ln w="12700" cap="flat" cmpd="sng">
            <a:solidFill>
              <a:srgbClr val="4A4A63"/>
            </a:solidFill>
            <a:prstDash val="solid"/>
            <a:miter lim="8000"/>
            <a:headEnd type="none" w="sm" len="sm"/>
            <a:tailEnd type="none" w="sm" len="sm"/>
          </a:ln>
        </p:spPr>
      </p:pic>
      <p:pic>
        <p:nvPicPr>
          <p:cNvPr id="106" name="Google Shape;106;g2e7aaccb1b9_0_91" title="1000182992 (300×361)"/>
          <p:cNvPicPr preferRelativeResize="0"/>
          <p:nvPr/>
        </p:nvPicPr>
        <p:blipFill rotWithShape="1">
          <a:blip r:embed="rId5">
            <a:alphaModFix/>
          </a:blip>
          <a:srcRect/>
          <a:stretch/>
        </p:blipFill>
        <p:spPr>
          <a:xfrm>
            <a:off x="862333" y="585725"/>
            <a:ext cx="4092568" cy="4614900"/>
          </a:xfrm>
          <a:prstGeom prst="rect">
            <a:avLst/>
          </a:prstGeom>
          <a:noFill/>
          <a:ln w="12700" cap="flat" cmpd="sng">
            <a:solidFill>
              <a:srgbClr val="4A4A63"/>
            </a:solidFill>
            <a:prstDash val="solid"/>
            <a:miter lim="8000"/>
            <a:headEnd type="none" w="sm" len="sm"/>
            <a:tailEnd type="none" w="sm" len="sm"/>
          </a:ln>
        </p:spPr>
      </p:pic>
      <p:sp>
        <p:nvSpPr>
          <p:cNvPr id="107" name="Google Shape;107;g2e7aaccb1b9_0_91"/>
          <p:cNvSpPr txBox="1"/>
          <p:nvPr/>
        </p:nvSpPr>
        <p:spPr>
          <a:xfrm>
            <a:off x="737225" y="5200625"/>
            <a:ext cx="11386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chemeClr val="lt2"/>
                </a:solidFill>
                <a:latin typeface="Arial"/>
                <a:ea typeface="Arial"/>
                <a:cs typeface="Arial"/>
                <a:sym typeface="Arial"/>
              </a:rPr>
              <a:t>Asistencia a neonatos en el servicio de urgencias de un hospital pediàtrico terciario . hospital sant joan de </a:t>
            </a:r>
            <a:r>
              <a:rPr lang="es-ES" sz="1500">
                <a:solidFill>
                  <a:schemeClr val="lt2"/>
                </a:solidFill>
              </a:rPr>
              <a:t>Déu</a:t>
            </a:r>
            <a:r>
              <a:rPr lang="es-ES" sz="1500" b="0" i="0" u="none" strike="noStrike" cap="none">
                <a:solidFill>
                  <a:schemeClr val="lt2"/>
                </a:solidFill>
                <a:latin typeface="Arial"/>
                <a:ea typeface="Arial"/>
                <a:cs typeface="Arial"/>
                <a:sym typeface="Arial"/>
              </a:rPr>
              <a:t> . universidad de Barcelona. Agosto 2006</a:t>
            </a:r>
            <a:endParaRPr sz="1500" b="0" i="0" u="none" strike="noStrike" cap="none">
              <a:solidFill>
                <a:schemeClr val="lt2"/>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15239eac57_0_354"/>
          <p:cNvSpPr txBox="1"/>
          <p:nvPr/>
        </p:nvSpPr>
        <p:spPr>
          <a:xfrm>
            <a:off x="905850" y="480050"/>
            <a:ext cx="10380300" cy="52290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s-ES" sz="2100" b="1">
                <a:solidFill>
                  <a:schemeClr val="dk1"/>
                </a:solidFill>
              </a:rPr>
              <a:t>SIGNOS DE ALARMA:</a:t>
            </a:r>
            <a:endParaRPr sz="2100" b="1">
              <a:solidFill>
                <a:schemeClr val="dk1"/>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INTOLERANCIA O RECHAZO DEL ALIMENTO</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ALTERACIÓN DEL ESTADO DE CONCIENCIA</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DIFICULTAD RESPIRATORIA</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PRESENCIA DE CONVULSIONES O MOVIMIENTOS ANORMALES</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LLANTO INCONSOLABLE</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APNEAS O PAUSAS RESPIRATORIAS O DESATURACIÓN</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CIANOSIS CENTRAL O GENERALIZADA</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PALIDEZ EXTREMA</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FIEBRE O HIPOTERMIA</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FALTA DE DIURESIS EN LAS ÚLTIMAS 24 HS O DIURESIS ESCASA ( &lt; 5 PAÑALES EN 24 HS )</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COLORACIÓN O LESIONES EN PIEL</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DISTENSIÓN ABDOMINAL IMPORTANTE, DEPOSICIONES CON SANGRE , VÓMITOS RECURRENTES</a:t>
            </a:r>
            <a:endParaRPr sz="1500" b="1">
              <a:solidFill>
                <a:srgbClr val="FF0000"/>
              </a:solidFill>
            </a:endParaRPr>
          </a:p>
          <a:p>
            <a:pPr marL="457200" marR="0" lvl="0" indent="-323850" algn="l" rtl="0">
              <a:lnSpc>
                <a:spcPct val="150000"/>
              </a:lnSpc>
              <a:spcBef>
                <a:spcPts val="0"/>
              </a:spcBef>
              <a:spcAft>
                <a:spcPts val="0"/>
              </a:spcAft>
              <a:buClr>
                <a:srgbClr val="FF0000"/>
              </a:buClr>
              <a:buSzPts val="1500"/>
              <a:buChar char="❖"/>
            </a:pPr>
            <a:r>
              <a:rPr lang="es-ES" sz="1500" b="1">
                <a:solidFill>
                  <a:srgbClr val="FF0000"/>
                </a:solidFill>
              </a:rPr>
              <a:t>FONTANELA ABOMBADA O DEPRiMIDA</a:t>
            </a:r>
            <a:endParaRPr sz="1500" b="1">
              <a:solidFill>
                <a:srgbClr val="FF0000"/>
              </a:solidFill>
            </a:endParaRPr>
          </a:p>
          <a:p>
            <a:pPr marL="457200" marR="0" lvl="0" indent="0" algn="l" rtl="0">
              <a:lnSpc>
                <a:spcPct val="150000"/>
              </a:lnSpc>
              <a:spcBef>
                <a:spcPts val="0"/>
              </a:spcBef>
              <a:spcAft>
                <a:spcPts val="0"/>
              </a:spcAft>
              <a:buNone/>
            </a:pPr>
            <a:endParaRPr sz="2100">
              <a:solidFill>
                <a:schemeClr val="lt2"/>
              </a:solidFill>
            </a:endParaRPr>
          </a:p>
          <a:p>
            <a:pPr marL="0" marR="0" lvl="0" indent="0" algn="l" rtl="0">
              <a:lnSpc>
                <a:spcPct val="150000"/>
              </a:lnSpc>
              <a:spcBef>
                <a:spcPts val="0"/>
              </a:spcBef>
              <a:spcAft>
                <a:spcPts val="0"/>
              </a:spcAft>
              <a:buNone/>
            </a:pPr>
            <a:endParaRPr sz="1600">
              <a:solidFill>
                <a:schemeClr val="lt2"/>
              </a:solidFill>
              <a:highlight>
                <a:schemeClr val="dk1"/>
              </a:highlight>
            </a:endParaRPr>
          </a:p>
        </p:txBody>
      </p:sp>
      <p:pic>
        <p:nvPicPr>
          <p:cNvPr id="707" name="Google Shape;707;g215239eac57_0_354"/>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708" name="Google Shape;708;g215239eac57_0_354"/>
          <p:cNvPicPr preferRelativeResize="0"/>
          <p:nvPr/>
        </p:nvPicPr>
        <p:blipFill>
          <a:blip r:embed="rId4">
            <a:alphaModFix/>
          </a:blip>
          <a:stretch>
            <a:fillRect/>
          </a:stretch>
        </p:blipFill>
        <p:spPr>
          <a:xfrm>
            <a:off x="9046225" y="1025538"/>
            <a:ext cx="1657350" cy="164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215239eac57_0_365"/>
          <p:cNvSpPr txBox="1"/>
          <p:nvPr/>
        </p:nvSpPr>
        <p:spPr>
          <a:xfrm>
            <a:off x="905850" y="274475"/>
            <a:ext cx="10380300" cy="5006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400" b="1">
                <a:solidFill>
                  <a:schemeClr val="accent4"/>
                </a:solidFill>
              </a:rPr>
              <a:t>                NORMAS PARA LA ESTABILIZACIÓN Y TRASLADO </a:t>
            </a:r>
            <a:endParaRPr sz="2400" b="1">
              <a:solidFill>
                <a:schemeClr val="accent4"/>
              </a:solidFill>
            </a:endParaRPr>
          </a:p>
          <a:p>
            <a:pPr marL="0" marR="0" lvl="0" indent="0" algn="l" rtl="0">
              <a:lnSpc>
                <a:spcPct val="150000"/>
              </a:lnSpc>
              <a:spcBef>
                <a:spcPts val="0"/>
              </a:spcBef>
              <a:spcAft>
                <a:spcPts val="0"/>
              </a:spcAft>
              <a:buClr>
                <a:srgbClr val="4A4A63"/>
              </a:buClr>
              <a:buSzPts val="1600"/>
              <a:buFont typeface="Arial"/>
              <a:buNone/>
            </a:pPr>
            <a:endParaRPr sz="2400" b="1">
              <a:solidFill>
                <a:schemeClr val="accent4"/>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EL TRASLADO DEBE SER REALIZADO CONTANDO CON PERSONAL COMPLETO ((MÉDICO-ENFERMERO-CONDUCTOR)</a:t>
            </a:r>
            <a:endParaRPr sz="2100" b="1">
              <a:solidFill>
                <a:schemeClr val="dk1"/>
              </a:solidFill>
            </a:endParaRPr>
          </a:p>
          <a:p>
            <a:pPr marL="457200" marR="0" lvl="0" indent="-361950" algn="l" rtl="0">
              <a:lnSpc>
                <a:spcPct val="150000"/>
              </a:lnSpc>
              <a:spcBef>
                <a:spcPts val="0"/>
              </a:spcBef>
              <a:spcAft>
                <a:spcPts val="0"/>
              </a:spcAft>
              <a:buClr>
                <a:schemeClr val="dk1"/>
              </a:buClr>
              <a:buSzPts val="2100"/>
              <a:buChar char="●"/>
            </a:pPr>
            <a:r>
              <a:rPr lang="es-ES" sz="2100" b="1">
                <a:solidFill>
                  <a:schemeClr val="dk1"/>
                </a:solidFill>
              </a:rPr>
              <a:t>EN INCUBADORA DE TRANSPORTE, CON FUENTE DE OXÍGENO, ASPIRACIÓN PORTÁTIL Y CONTROL DE SATURACIÓN</a:t>
            </a:r>
            <a:endParaRPr sz="2100" b="1">
              <a:solidFill>
                <a:schemeClr val="dk1"/>
              </a:solidFill>
            </a:endParaRPr>
          </a:p>
        </p:txBody>
      </p:sp>
      <p:pic>
        <p:nvPicPr>
          <p:cNvPr id="714" name="Google Shape;714;g215239eac57_0_365"/>
          <p:cNvPicPr preferRelativeResize="0"/>
          <p:nvPr/>
        </p:nvPicPr>
        <p:blipFill rotWithShape="1">
          <a:blip r:embed="rId3">
            <a:alphaModFix/>
          </a:blip>
          <a:srcRect/>
          <a:stretch/>
        </p:blipFill>
        <p:spPr>
          <a:xfrm>
            <a:off x="-1" y="5824987"/>
            <a:ext cx="12192000" cy="1033013"/>
          </a:xfrm>
          <a:prstGeom prst="rect">
            <a:avLst/>
          </a:prstGeom>
          <a:noFill/>
          <a:ln>
            <a:noFill/>
          </a:ln>
        </p:spPr>
      </p:pic>
      <p:pic>
        <p:nvPicPr>
          <p:cNvPr id="715" name="Google Shape;715;g215239eac57_0_365"/>
          <p:cNvPicPr preferRelativeResize="0"/>
          <p:nvPr/>
        </p:nvPicPr>
        <p:blipFill>
          <a:blip r:embed="rId4">
            <a:alphaModFix/>
          </a:blip>
          <a:stretch>
            <a:fillRect/>
          </a:stretch>
        </p:blipFill>
        <p:spPr>
          <a:xfrm>
            <a:off x="9218189" y="3849875"/>
            <a:ext cx="2973810" cy="19751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2151ba51f15_0_396"/>
          <p:cNvSpPr txBox="1"/>
          <p:nvPr/>
        </p:nvSpPr>
        <p:spPr>
          <a:xfrm>
            <a:off x="1021100" y="411475"/>
            <a:ext cx="10380300" cy="5315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400" b="1">
                <a:solidFill>
                  <a:schemeClr val="accent4"/>
                </a:solidFill>
              </a:rPr>
              <a:t>NORMAS DE ESTABILIZACIÓN Y TRASLADO </a:t>
            </a:r>
            <a:endParaRPr sz="2400" b="1">
              <a:solidFill>
                <a:schemeClr val="accent4"/>
              </a:solidFill>
            </a:endParaRPr>
          </a:p>
          <a:p>
            <a:pPr marL="0" marR="0" lvl="0" indent="0" algn="l" rtl="0">
              <a:lnSpc>
                <a:spcPct val="150000"/>
              </a:lnSpc>
              <a:spcBef>
                <a:spcPts val="0"/>
              </a:spcBef>
              <a:spcAft>
                <a:spcPts val="0"/>
              </a:spcAft>
              <a:buClr>
                <a:srgbClr val="4A4A63"/>
              </a:buClr>
              <a:buSzPts val="1600"/>
              <a:buFont typeface="Arial"/>
              <a:buNone/>
            </a:pPr>
            <a:r>
              <a:rPr lang="es-ES" sz="1900">
                <a:solidFill>
                  <a:schemeClr val="dk1"/>
                </a:solidFill>
              </a:rPr>
              <a:t>TODO NIÑO CON CLASIFICACIÓN “GRAVE”, CON SÍNTOMAS RESPIRATORIOS O QUE REQUIERAN REANIMACIÓN DEBEN SER EVALUADOS PARA DEFINIR LA NECESIDAD DE OXÍGENO SUPLEMENTARIO, SI TIENE DIFICULTAD RESPIRATORIA LEVE INICIO POR CÁNULA NASAL CONVENCIONAL, SI TIENE DIFICULTAD MODERADA POSICIONE ADECUADAMENTE LA VÍA AÉREA, AUMENTE EL FLUJO DE LA CÁNULA CONVENCIONAL MÁXIMO HASTA 2 Lt/m  Y EN LOS SITIOS DONDE SE CUENTE CON DISPOSITIVOS CON PRESIÓN POSITIVA DE LA VÍA AÉREA (CPAP) INICIAR CON PEEP 5-6 cm DE H2O. EN CASOS SEVEROS CONSIDERAR INTUBACIÓN ENDOTRAQUEAL</a:t>
            </a:r>
            <a:endParaRPr sz="1900">
              <a:solidFill>
                <a:schemeClr val="dk1"/>
              </a:solidFill>
            </a:endParaRPr>
          </a:p>
        </p:txBody>
      </p:sp>
      <p:pic>
        <p:nvPicPr>
          <p:cNvPr id="721" name="Google Shape;721;g2151ba51f15_0_396"/>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215239eac57_0_339"/>
          <p:cNvSpPr txBox="1"/>
          <p:nvPr/>
        </p:nvSpPr>
        <p:spPr>
          <a:xfrm>
            <a:off x="1141125" y="2846075"/>
            <a:ext cx="10380300" cy="29790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a:solidFill>
                  <a:schemeClr val="lt2"/>
                </a:solidFill>
              </a:rPr>
              <a:t>     </a:t>
            </a:r>
            <a:r>
              <a:rPr lang="es-ES" sz="2100" b="0" i="0" u="none" strike="noStrike" cap="none">
                <a:solidFill>
                  <a:schemeClr val="lt2"/>
                </a:solidFill>
                <a:latin typeface="Arial"/>
                <a:ea typeface="Arial"/>
                <a:cs typeface="Arial"/>
                <a:sym typeface="Arial"/>
              </a:rPr>
              <a:t>               </a:t>
            </a:r>
            <a:r>
              <a:rPr lang="es-ES" sz="2100" b="1" i="0" u="none" strike="noStrike" cap="none">
                <a:solidFill>
                  <a:schemeClr val="accent4"/>
                </a:solidFill>
              </a:rPr>
              <a:t> NORMAS DE ESTABILIZACIÓN Y TRANSPORTE</a:t>
            </a:r>
            <a:endParaRPr sz="2100" b="1" i="0" u="none" strike="noStrike" cap="none">
              <a:solidFill>
                <a:schemeClr val="accent4"/>
              </a:solidFill>
            </a:endParaRPr>
          </a:p>
          <a:p>
            <a:pPr marL="457200" marR="0" lvl="0" indent="0" algn="l" rtl="0">
              <a:lnSpc>
                <a:spcPct val="150000"/>
              </a:lnSpc>
              <a:spcBef>
                <a:spcPts val="0"/>
              </a:spcBef>
              <a:spcAft>
                <a:spcPts val="0"/>
              </a:spcAft>
              <a:buNone/>
            </a:pPr>
            <a:r>
              <a:rPr lang="es-ES" sz="1600" b="1">
                <a:solidFill>
                  <a:srgbClr val="00FFFF"/>
                </a:solidFill>
              </a:rPr>
              <a:t>TODO NIÑO CON SIGNOS DE HIPOVOLEMIA Y BAJA PERFUSIÓN, DEBE ESTABILIZARSE ANTES DE REFERIR.                                                        </a:t>
            </a: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r>
              <a:rPr lang="es-ES" sz="1600" b="1">
                <a:solidFill>
                  <a:srgbClr val="00FFFF"/>
                </a:solidFill>
              </a:rPr>
              <a:t>                                  INDICADORES DE HIPOVOLEMIA Y BAJA PERFUSIÓN</a:t>
            </a:r>
            <a:endParaRPr sz="1600" b="1">
              <a:solidFill>
                <a:srgbClr val="00FF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ALTERACIÓN DEL ESTADO DE CONCIENCIA</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LLENADO CAPILAR MAYOR A 3 SEGUNDO</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PULSOS PERIFÉRICOS DÉBILES</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PIEL MARMÓREA O FRÍA</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TA BAJA</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DESATURACIÓN</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CIANOSIS CENTRAL</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PALIDEZ</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DIURESIS MENOR 1 ml/kg/h</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FC &lt; DE 100 lpm O &gt; DE 160 lpm</a:t>
            </a:r>
            <a:endParaRPr sz="1300" b="1">
              <a:solidFill>
                <a:srgbClr val="FF00FF"/>
              </a:solidFill>
            </a:endParaRPr>
          </a:p>
          <a:p>
            <a:pPr marL="457200" marR="0" lvl="0" indent="-311150" algn="ctr" rtl="0">
              <a:lnSpc>
                <a:spcPct val="150000"/>
              </a:lnSpc>
              <a:spcBef>
                <a:spcPts val="0"/>
              </a:spcBef>
              <a:spcAft>
                <a:spcPts val="0"/>
              </a:spcAft>
              <a:buClr>
                <a:srgbClr val="FF00FF"/>
              </a:buClr>
              <a:buSzPts val="1300"/>
              <a:buChar char="❖"/>
            </a:pPr>
            <a:r>
              <a:rPr lang="es-ES" sz="1300" b="1">
                <a:solidFill>
                  <a:srgbClr val="FF00FF"/>
                </a:solidFill>
              </a:rPr>
              <a:t>FR &lt;  DE 30 rpm O &gt; DE 60 rpm</a:t>
            </a:r>
            <a:endParaRPr sz="1300" b="1">
              <a:solidFill>
                <a:srgbClr val="FF00FF"/>
              </a:solidFill>
            </a:endParaRPr>
          </a:p>
          <a:p>
            <a:pPr marL="457200" marR="0" lvl="0" indent="0" algn="l" rtl="0">
              <a:lnSpc>
                <a:spcPct val="150000"/>
              </a:lnSpc>
              <a:spcBef>
                <a:spcPts val="0"/>
              </a:spcBef>
              <a:spcAft>
                <a:spcPts val="0"/>
              </a:spcAft>
              <a:buNone/>
            </a:pPr>
            <a:r>
              <a:rPr lang="es-ES" sz="1600" b="1">
                <a:solidFill>
                  <a:srgbClr val="00FFFF"/>
                </a:solidFill>
              </a:rPr>
              <a:t>                                                                </a:t>
            </a: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b="1">
              <a:solidFill>
                <a:srgbClr val="00FFFF"/>
              </a:solidFill>
            </a:endParaRPr>
          </a:p>
          <a:p>
            <a:pPr marL="457200" marR="0" lvl="0" indent="0" algn="l" rtl="0">
              <a:lnSpc>
                <a:spcPct val="150000"/>
              </a:lnSpc>
              <a:spcBef>
                <a:spcPts val="0"/>
              </a:spcBef>
              <a:spcAft>
                <a:spcPts val="0"/>
              </a:spcAft>
              <a:buNone/>
            </a:pPr>
            <a:endParaRPr sz="1600">
              <a:solidFill>
                <a:srgbClr val="00FFFF"/>
              </a:solidFill>
            </a:endParaRPr>
          </a:p>
        </p:txBody>
      </p:sp>
      <p:pic>
        <p:nvPicPr>
          <p:cNvPr id="727" name="Google Shape;727;g215239eac57_0_339"/>
          <p:cNvPicPr preferRelativeResize="0"/>
          <p:nvPr/>
        </p:nvPicPr>
        <p:blipFill rotWithShape="1">
          <a:blip r:embed="rId3">
            <a:alphaModFix/>
          </a:blip>
          <a:srcRect/>
          <a:stretch/>
        </p:blipFill>
        <p:spPr>
          <a:xfrm>
            <a:off x="-1" y="5824987"/>
            <a:ext cx="12192000" cy="1033013"/>
          </a:xfrm>
          <a:prstGeom prst="rect">
            <a:avLst/>
          </a:prstGeom>
          <a:noFill/>
          <a:ln>
            <a:noFill/>
          </a:ln>
        </p:spPr>
      </p:pic>
      <p:sp>
        <p:nvSpPr>
          <p:cNvPr id="728" name="Google Shape;728;g215239eac57_0_339"/>
          <p:cNvSpPr/>
          <p:nvPr/>
        </p:nvSpPr>
        <p:spPr>
          <a:xfrm>
            <a:off x="5782650" y="1268675"/>
            <a:ext cx="626700" cy="754500"/>
          </a:xfrm>
          <a:prstGeom prst="downArrow">
            <a:avLst>
              <a:gd name="adj1" fmla="val 50000"/>
              <a:gd name="adj2" fmla="val 4773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29" name="Google Shape;729;g215239eac57_0_339"/>
          <p:cNvPicPr preferRelativeResize="0"/>
          <p:nvPr/>
        </p:nvPicPr>
        <p:blipFill>
          <a:blip r:embed="rId4">
            <a:alphaModFix/>
          </a:blip>
          <a:stretch>
            <a:fillRect/>
          </a:stretch>
        </p:blipFill>
        <p:spPr>
          <a:xfrm>
            <a:off x="9089800" y="3231500"/>
            <a:ext cx="2590800" cy="1771650"/>
          </a:xfrm>
          <a:prstGeom prst="rect">
            <a:avLst/>
          </a:prstGeom>
          <a:noFill/>
          <a:ln>
            <a:noFill/>
          </a:ln>
        </p:spPr>
      </p:pic>
      <p:pic>
        <p:nvPicPr>
          <p:cNvPr id="730" name="Google Shape;730;g215239eac57_0_339"/>
          <p:cNvPicPr preferRelativeResize="0"/>
          <p:nvPr/>
        </p:nvPicPr>
        <p:blipFill>
          <a:blip r:embed="rId5">
            <a:alphaModFix/>
          </a:blip>
          <a:stretch>
            <a:fillRect/>
          </a:stretch>
        </p:blipFill>
        <p:spPr>
          <a:xfrm>
            <a:off x="312350" y="3353788"/>
            <a:ext cx="2895600" cy="1963579"/>
          </a:xfrm>
          <a:prstGeom prst="rect">
            <a:avLst/>
          </a:prstGeom>
          <a:noFill/>
          <a:ln>
            <a:noFill/>
          </a:ln>
        </p:spPr>
      </p:pic>
      <p:pic>
        <p:nvPicPr>
          <p:cNvPr id="731" name="Google Shape;731;g215239eac57_0_339"/>
          <p:cNvPicPr preferRelativeResize="0"/>
          <p:nvPr/>
        </p:nvPicPr>
        <p:blipFill>
          <a:blip r:embed="rId6">
            <a:alphaModFix/>
          </a:blip>
          <a:stretch>
            <a:fillRect/>
          </a:stretch>
        </p:blipFill>
        <p:spPr>
          <a:xfrm>
            <a:off x="203612" y="1268675"/>
            <a:ext cx="2957409" cy="177889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15239eac57_0_381"/>
          <p:cNvSpPr txBox="1"/>
          <p:nvPr/>
        </p:nvSpPr>
        <p:spPr>
          <a:xfrm>
            <a:off x="651475" y="0"/>
            <a:ext cx="11247000" cy="58248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2100" b="0" i="0" u="none" strike="noStrike" cap="none">
                <a:solidFill>
                  <a:schemeClr val="lt2"/>
                </a:solidFill>
                <a:latin typeface="Arial"/>
                <a:ea typeface="Arial"/>
                <a:cs typeface="Arial"/>
                <a:sym typeface="Arial"/>
              </a:rPr>
              <a:t>                            </a:t>
            </a:r>
            <a:r>
              <a:rPr lang="es-ES" sz="2100" b="1" i="0" u="none" strike="noStrike" cap="none">
                <a:solidFill>
                  <a:schemeClr val="accent4"/>
                </a:solidFill>
              </a:rPr>
              <a:t>NORMAS DE ESTABILIZACI</a:t>
            </a:r>
            <a:r>
              <a:rPr lang="es-ES" sz="2100" b="1">
                <a:solidFill>
                  <a:schemeClr val="accent4"/>
                </a:solidFill>
              </a:rPr>
              <a:t>ÓN  Y TRASLADO</a:t>
            </a:r>
            <a:endParaRPr sz="2100" b="1">
              <a:solidFill>
                <a:schemeClr val="accent4"/>
              </a:solidFill>
            </a:endParaRPr>
          </a:p>
          <a:p>
            <a:pPr marL="0" marR="0" lvl="0" indent="0" algn="l" rtl="0">
              <a:lnSpc>
                <a:spcPct val="150000"/>
              </a:lnSpc>
              <a:spcBef>
                <a:spcPts val="0"/>
              </a:spcBef>
              <a:spcAft>
                <a:spcPts val="0"/>
              </a:spcAft>
              <a:buClr>
                <a:srgbClr val="4A4A63"/>
              </a:buClr>
              <a:buSzPts val="1600"/>
              <a:buFont typeface="Arial"/>
              <a:buNone/>
            </a:pPr>
            <a:r>
              <a:rPr lang="es-ES" sz="1600">
                <a:solidFill>
                  <a:schemeClr val="lt2"/>
                </a:solidFill>
              </a:rPr>
              <a:t>        </a:t>
            </a:r>
            <a:r>
              <a:rPr lang="es-ES" sz="1600" b="1">
                <a:solidFill>
                  <a:schemeClr val="dk1"/>
                </a:solidFill>
              </a:rPr>
              <a:t>EN CASO DE NECESITAR HIDRATACIÓN ENDOVENOSA :</a:t>
            </a:r>
            <a:endParaRPr sz="1600" b="1">
              <a:solidFill>
                <a:schemeClr val="dk1"/>
              </a:solidFill>
            </a:endParaRPr>
          </a:p>
          <a:p>
            <a:pPr marL="457200" marR="0" lvl="0" indent="-317500" algn="l" rtl="0">
              <a:lnSpc>
                <a:spcPct val="150000"/>
              </a:lnSpc>
              <a:spcBef>
                <a:spcPts val="0"/>
              </a:spcBef>
              <a:spcAft>
                <a:spcPts val="0"/>
              </a:spcAft>
              <a:buClr>
                <a:srgbClr val="9900FF"/>
              </a:buClr>
              <a:buSzPts val="1400"/>
              <a:buChar char="●"/>
            </a:pPr>
            <a:r>
              <a:rPr lang="es-ES" b="1">
                <a:solidFill>
                  <a:srgbClr val="9900FF"/>
                </a:solidFill>
              </a:rPr>
              <a:t>EN LOS RECIÉN NACIDOS LOS FLUJOS DE GLUCOSA NECESARIOS SERÁN DE 5-6 mg/kg/min</a:t>
            </a:r>
            <a:endParaRPr b="1">
              <a:solidFill>
                <a:srgbClr val="9900FF"/>
              </a:solidFill>
            </a:endParaRPr>
          </a:p>
          <a:p>
            <a:pPr marL="457200" marR="0" lvl="0" indent="-317500" algn="l" rtl="0">
              <a:lnSpc>
                <a:spcPct val="150000"/>
              </a:lnSpc>
              <a:spcBef>
                <a:spcPts val="0"/>
              </a:spcBef>
              <a:spcAft>
                <a:spcPts val="0"/>
              </a:spcAft>
              <a:buClr>
                <a:srgbClr val="9900FF"/>
              </a:buClr>
              <a:buSzPts val="1400"/>
              <a:buChar char="●"/>
            </a:pPr>
            <a:r>
              <a:rPr lang="es-ES" b="1">
                <a:solidFill>
                  <a:srgbClr val="9900FF"/>
                </a:solidFill>
              </a:rPr>
              <a:t>EN LOS PRIMEROS DÍAS SE RECOMIENDA USAR DEXTROSA AL 10 % PARA LOGRAR  ESAS METAS, LUEGO DEL 5º DÍA SE PUEDE USAR DEXTROSA AL 5 %</a:t>
            </a:r>
            <a:endParaRPr b="1">
              <a:solidFill>
                <a:srgbClr val="9900FF"/>
              </a:solidFill>
            </a:endParaRPr>
          </a:p>
          <a:p>
            <a:pPr marL="457200" marR="0" lvl="0" indent="-317500" algn="l" rtl="0">
              <a:lnSpc>
                <a:spcPct val="150000"/>
              </a:lnSpc>
              <a:spcBef>
                <a:spcPts val="0"/>
              </a:spcBef>
              <a:spcAft>
                <a:spcPts val="0"/>
              </a:spcAft>
              <a:buClr>
                <a:srgbClr val="9900FF"/>
              </a:buClr>
              <a:buSzPts val="1400"/>
              <a:buChar char="●"/>
            </a:pPr>
            <a:r>
              <a:rPr lang="es-ES" b="1">
                <a:solidFill>
                  <a:srgbClr val="9900FF"/>
                </a:solidFill>
              </a:rPr>
              <a:t>EL APORTE HÍDRICO TOTAL DIARIO VA A DEPENDER DE LOS DÍAS DE VIDA  </a:t>
            </a:r>
            <a:endParaRPr b="1">
              <a:solidFill>
                <a:srgbClr val="9900FF"/>
              </a:solidFill>
            </a:endParaRPr>
          </a:p>
          <a:p>
            <a:pPr marL="0" marR="0" lvl="0" indent="0" algn="l" rtl="0">
              <a:lnSpc>
                <a:spcPct val="150000"/>
              </a:lnSpc>
              <a:spcBef>
                <a:spcPts val="0"/>
              </a:spcBef>
              <a:spcAft>
                <a:spcPts val="0"/>
              </a:spcAft>
              <a:buNone/>
            </a:pPr>
            <a:endParaRPr>
              <a:solidFill>
                <a:srgbClr val="9900FF"/>
              </a:solidFill>
            </a:endParaRPr>
          </a:p>
          <a:p>
            <a:pPr marL="0" marR="0" lvl="0" indent="0" algn="l" rtl="0">
              <a:lnSpc>
                <a:spcPct val="150000"/>
              </a:lnSpc>
              <a:spcBef>
                <a:spcPts val="0"/>
              </a:spcBef>
              <a:spcAft>
                <a:spcPts val="0"/>
              </a:spcAft>
              <a:buNone/>
            </a:pPr>
            <a:endParaRPr>
              <a:solidFill>
                <a:srgbClr val="9900FF"/>
              </a:solidFill>
            </a:endParaRPr>
          </a:p>
          <a:p>
            <a:pPr marL="0" marR="0" lvl="0" indent="0" algn="l" rtl="0">
              <a:lnSpc>
                <a:spcPct val="150000"/>
              </a:lnSpc>
              <a:spcBef>
                <a:spcPts val="0"/>
              </a:spcBef>
              <a:spcAft>
                <a:spcPts val="0"/>
              </a:spcAft>
              <a:buNone/>
            </a:pPr>
            <a:r>
              <a:rPr lang="es-ES">
                <a:solidFill>
                  <a:srgbClr val="9900FF"/>
                </a:solidFill>
              </a:rPr>
              <a:t>                                                                                               </a:t>
            </a:r>
            <a:r>
              <a:rPr lang="es-ES">
                <a:solidFill>
                  <a:srgbClr val="00FF00"/>
                </a:solidFill>
              </a:rPr>
              <a:t>DIA 1º : 60 ml/kg/día</a:t>
            </a:r>
            <a:endParaRPr>
              <a:solidFill>
                <a:srgbClr val="00FF00"/>
              </a:solidFill>
            </a:endParaRPr>
          </a:p>
          <a:p>
            <a:pPr marL="0" marR="0" lvl="0" indent="0" algn="ctr" rtl="0">
              <a:lnSpc>
                <a:spcPct val="150000"/>
              </a:lnSpc>
              <a:spcBef>
                <a:spcPts val="0"/>
              </a:spcBef>
              <a:spcAft>
                <a:spcPts val="0"/>
              </a:spcAft>
              <a:buNone/>
            </a:pPr>
            <a:r>
              <a:rPr lang="es-ES">
                <a:solidFill>
                  <a:srgbClr val="00FF00"/>
                </a:solidFill>
              </a:rPr>
              <a:t>DÍA 2º : 70 ml/kg/día </a:t>
            </a:r>
            <a:endParaRPr>
              <a:solidFill>
                <a:srgbClr val="00FF00"/>
              </a:solidFill>
            </a:endParaRPr>
          </a:p>
          <a:p>
            <a:pPr marL="0" marR="0" lvl="0" indent="0" algn="ctr" rtl="0">
              <a:lnSpc>
                <a:spcPct val="150000"/>
              </a:lnSpc>
              <a:spcBef>
                <a:spcPts val="0"/>
              </a:spcBef>
              <a:spcAft>
                <a:spcPts val="0"/>
              </a:spcAft>
              <a:buNone/>
            </a:pPr>
            <a:r>
              <a:rPr lang="es-ES">
                <a:solidFill>
                  <a:srgbClr val="00FF00"/>
                </a:solidFill>
              </a:rPr>
              <a:t>DIA 3º : 80 ml/kg/día</a:t>
            </a:r>
            <a:endParaRPr>
              <a:solidFill>
                <a:srgbClr val="00FF00"/>
              </a:solidFill>
            </a:endParaRPr>
          </a:p>
          <a:p>
            <a:pPr marL="0" marR="0" lvl="0" indent="0" algn="ctr" rtl="0">
              <a:lnSpc>
                <a:spcPct val="150000"/>
              </a:lnSpc>
              <a:spcBef>
                <a:spcPts val="0"/>
              </a:spcBef>
              <a:spcAft>
                <a:spcPts val="0"/>
              </a:spcAft>
              <a:buNone/>
            </a:pPr>
            <a:r>
              <a:rPr lang="es-ES">
                <a:solidFill>
                  <a:srgbClr val="00FF00"/>
                </a:solidFill>
              </a:rPr>
              <a:t>DIA4º : 100 ml/kg/día </a:t>
            </a:r>
            <a:endParaRPr>
              <a:solidFill>
                <a:srgbClr val="00FF00"/>
              </a:solidFill>
            </a:endParaRPr>
          </a:p>
          <a:p>
            <a:pPr marL="0" marR="0" lvl="0" indent="0" algn="ctr" rtl="0">
              <a:lnSpc>
                <a:spcPct val="150000"/>
              </a:lnSpc>
              <a:spcBef>
                <a:spcPts val="0"/>
              </a:spcBef>
              <a:spcAft>
                <a:spcPts val="0"/>
              </a:spcAft>
              <a:buNone/>
            </a:pPr>
            <a:r>
              <a:rPr lang="es-ES">
                <a:solidFill>
                  <a:srgbClr val="00FF00"/>
                </a:solidFill>
              </a:rPr>
              <a:t>DÍA 5 A 28 : 140 ml/kg/día</a:t>
            </a:r>
            <a:endParaRPr>
              <a:solidFill>
                <a:srgbClr val="00FF00"/>
              </a:solidFill>
            </a:endParaRPr>
          </a:p>
          <a:p>
            <a:pPr marL="0" marR="0" lvl="0" indent="0" algn="l" rtl="0">
              <a:lnSpc>
                <a:spcPct val="150000"/>
              </a:lnSpc>
              <a:spcBef>
                <a:spcPts val="0"/>
              </a:spcBef>
              <a:spcAft>
                <a:spcPts val="0"/>
              </a:spcAft>
              <a:buNone/>
            </a:pPr>
            <a:endParaRPr>
              <a:solidFill>
                <a:srgbClr val="00FF00"/>
              </a:solidFill>
            </a:endParaRPr>
          </a:p>
          <a:p>
            <a:pPr marL="457200" marR="0" lvl="0" indent="-317500" algn="l" rtl="0">
              <a:lnSpc>
                <a:spcPct val="150000"/>
              </a:lnSpc>
              <a:spcBef>
                <a:spcPts val="0"/>
              </a:spcBef>
              <a:spcAft>
                <a:spcPts val="0"/>
              </a:spcAft>
              <a:buClr>
                <a:srgbClr val="9900FF"/>
              </a:buClr>
              <a:buSzPts val="1400"/>
              <a:buChar char="●"/>
            </a:pPr>
            <a:r>
              <a:rPr lang="es-ES" b="1">
                <a:solidFill>
                  <a:srgbClr val="9900FF"/>
                </a:solidFill>
              </a:rPr>
              <a:t>VERIFICAR ANTEC. DE CARDIOPATÍA; DE SER NEGATIVOS UTILIZAR FASE RÁPIDA DE SOLUCIÓN SALINA A 10 cc/kg EN 30 MINUTOS</a:t>
            </a:r>
            <a:endParaRPr b="1">
              <a:solidFill>
                <a:srgbClr val="9900FF"/>
              </a:solidFill>
            </a:endParaRPr>
          </a:p>
        </p:txBody>
      </p:sp>
      <p:pic>
        <p:nvPicPr>
          <p:cNvPr id="737" name="Google Shape;737;g215239eac57_0_381"/>
          <p:cNvPicPr preferRelativeResize="0"/>
          <p:nvPr/>
        </p:nvPicPr>
        <p:blipFill rotWithShape="1">
          <a:blip r:embed="rId3">
            <a:alphaModFix/>
          </a:blip>
          <a:srcRect/>
          <a:stretch/>
        </p:blipFill>
        <p:spPr>
          <a:xfrm>
            <a:off x="-1" y="5824987"/>
            <a:ext cx="12192000" cy="1033013"/>
          </a:xfrm>
          <a:prstGeom prst="rect">
            <a:avLst/>
          </a:prstGeom>
          <a:noFill/>
          <a:ln>
            <a:noFill/>
          </a:ln>
        </p:spPr>
      </p:pic>
      <p:sp>
        <p:nvSpPr>
          <p:cNvPr id="738" name="Google Shape;738;g215239eac57_0_381"/>
          <p:cNvSpPr/>
          <p:nvPr/>
        </p:nvSpPr>
        <p:spPr>
          <a:xfrm>
            <a:off x="5864550" y="2468875"/>
            <a:ext cx="462900" cy="56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2e867856fb6_0_14"/>
          <p:cNvSpPr txBox="1"/>
          <p:nvPr/>
        </p:nvSpPr>
        <p:spPr>
          <a:xfrm>
            <a:off x="1021100" y="1575050"/>
            <a:ext cx="10380300" cy="3823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r>
              <a:rPr lang="es-ES" sz="2500" b="1">
                <a:solidFill>
                  <a:schemeClr val="dk1"/>
                </a:solidFill>
              </a:rPr>
              <a:t>                                       </a:t>
            </a:r>
            <a:r>
              <a:rPr lang="es-ES" sz="3000" b="1">
                <a:solidFill>
                  <a:schemeClr val="dk1"/>
                </a:solidFill>
              </a:rPr>
              <a:t>MUCHAS GRACIAS </a:t>
            </a:r>
            <a:endParaRPr sz="30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5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endParaRPr sz="2500" b="1">
              <a:solidFill>
                <a:schemeClr val="dk1"/>
              </a:solidFill>
            </a:endParaRPr>
          </a:p>
          <a:p>
            <a:pPr marL="0" marR="0" lvl="0" indent="0" algn="l" rtl="0">
              <a:lnSpc>
                <a:spcPct val="150000"/>
              </a:lnSpc>
              <a:spcBef>
                <a:spcPts val="0"/>
              </a:spcBef>
              <a:spcAft>
                <a:spcPts val="0"/>
              </a:spcAft>
              <a:buClr>
                <a:srgbClr val="4A4A63"/>
              </a:buClr>
              <a:buSzPts val="1600"/>
              <a:buFont typeface="Arial"/>
              <a:buNone/>
            </a:pPr>
            <a:r>
              <a:rPr lang="es-ES" sz="1500" b="1">
                <a:solidFill>
                  <a:schemeClr val="dk1"/>
                </a:solidFill>
                <a:latin typeface="Caveat"/>
                <a:ea typeface="Caveat"/>
                <a:cs typeface="Caveat"/>
                <a:sym typeface="Caveat"/>
              </a:rPr>
              <a:t>“  </a:t>
            </a:r>
            <a:r>
              <a:rPr lang="es-ES" sz="1500" b="1">
                <a:solidFill>
                  <a:schemeClr val="dk1"/>
                </a:solidFill>
                <a:latin typeface="Comic Sans MS"/>
                <a:ea typeface="Comic Sans MS"/>
                <a:cs typeface="Comic Sans MS"/>
                <a:sym typeface="Comic Sans MS"/>
              </a:rPr>
              <a:t>EN LOS HOSPITALES, LAS ENFERMEDADES PERMANECEN Y LAS PERSONAS VAN Y VIENEN; EN ATENCIÓN PRIMARIA, LAS PERSONAS SON LAS QUE PERMANECEN Y LAS ENFERMEDADES VAN Y VIENEN…”                                                                                                                                                                                                                                                                                                                                          														IONA HEATH</a:t>
            </a:r>
            <a:endParaRPr sz="1500" b="1">
              <a:solidFill>
                <a:schemeClr val="dk1"/>
              </a:solidFill>
              <a:latin typeface="Comic Sans MS"/>
              <a:ea typeface="Comic Sans MS"/>
              <a:cs typeface="Comic Sans MS"/>
              <a:sym typeface="Comic Sans MS"/>
            </a:endParaRPr>
          </a:p>
        </p:txBody>
      </p:sp>
      <p:pic>
        <p:nvPicPr>
          <p:cNvPr id="744" name="Google Shape;744;g2e867856fb6_0_14"/>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2e9bb1651ce_0_5"/>
          <p:cNvSpPr txBox="1"/>
          <p:nvPr/>
        </p:nvSpPr>
        <p:spPr>
          <a:xfrm>
            <a:off x="1021092" y="1575050"/>
            <a:ext cx="10380300" cy="33114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4A4A63"/>
              </a:buClr>
              <a:buSzPts val="1600"/>
              <a:buFont typeface="Arial"/>
              <a:buNone/>
            </a:pPr>
            <a:r>
              <a:rPr lang="es-ES" sz="1600" b="0" i="0" u="none" strike="noStrike" cap="none">
                <a:solidFill>
                  <a:srgbClr val="4A4A63"/>
                </a:solidFill>
                <a:latin typeface="Arial"/>
                <a:ea typeface="Arial"/>
                <a:cs typeface="Arial"/>
                <a:sym typeface="Arial"/>
              </a:rPr>
              <a:t>  </a:t>
            </a:r>
            <a:endParaRPr sz="1600" b="0" i="0" u="none" strike="noStrike" cap="none">
              <a:solidFill>
                <a:srgbClr val="4A4A63"/>
              </a:solidFill>
              <a:latin typeface="Arial"/>
              <a:ea typeface="Arial"/>
              <a:cs typeface="Arial"/>
              <a:sym typeface="Arial"/>
            </a:endParaRPr>
          </a:p>
        </p:txBody>
      </p:sp>
      <p:pic>
        <p:nvPicPr>
          <p:cNvPr id="750" name="Google Shape;750;g2e9bb1651ce_0_5"/>
          <p:cNvPicPr preferRelativeResize="0"/>
          <p:nvPr/>
        </p:nvPicPr>
        <p:blipFill rotWithShape="1">
          <a:blip r:embed="rId3">
            <a:alphaModFix/>
          </a:blip>
          <a:srcRect/>
          <a:stretch/>
        </p:blipFill>
        <p:spPr>
          <a:xfrm>
            <a:off x="-1" y="5824987"/>
            <a:ext cx="12192000" cy="103301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g2e7aaccb1b9_0_264"/>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756" name="Google Shape;756;g2e7aaccb1b9_0_264"/>
          <p:cNvSpPr txBox="1">
            <a:spLocks noGrp="1"/>
          </p:cNvSpPr>
          <p:nvPr>
            <p:ph type="title"/>
          </p:nvPr>
        </p:nvSpPr>
        <p:spPr>
          <a:xfrm>
            <a:off x="838200" y="30560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400"/>
              <a:buFont typeface="Arial"/>
              <a:buNone/>
            </a:pPr>
            <a:r>
              <a:rPr lang="es-ES" sz="1400">
                <a:latin typeface="Arial"/>
                <a:ea typeface="Arial"/>
                <a:cs typeface="Arial"/>
                <a:sym typeface="Arial"/>
              </a:rPr>
              <a:t>imagen</a:t>
            </a:r>
            <a:endParaRPr sz="1400">
              <a:latin typeface="Arial"/>
              <a:ea typeface="Arial"/>
              <a:cs typeface="Arial"/>
              <a:sym typeface="Arial"/>
            </a:endParaRPr>
          </a:p>
        </p:txBody>
      </p:sp>
      <p:sp>
        <p:nvSpPr>
          <p:cNvPr id="757" name="Google Shape;757;g2e7aaccb1b9_0_264"/>
          <p:cNvSpPr/>
          <p:nvPr/>
        </p:nvSpPr>
        <p:spPr>
          <a:xfrm>
            <a:off x="0" y="-1"/>
            <a:ext cx="12192000" cy="5825100"/>
          </a:xfrm>
          <a:prstGeom prst="rect">
            <a:avLst/>
          </a:prstGeom>
          <a:noFill/>
          <a:ln w="12700" cap="flat" cmpd="sng">
            <a:solidFill>
              <a:srgbClr val="4A4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e7aaccb1b9_0_57"/>
          <p:cNvSpPr/>
          <p:nvPr/>
        </p:nvSpPr>
        <p:spPr>
          <a:xfrm>
            <a:off x="1021075" y="997525"/>
            <a:ext cx="9574500" cy="45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g2e7aaccb1b9_0_57"/>
          <p:cNvPicPr preferRelativeResize="0"/>
          <p:nvPr/>
        </p:nvPicPr>
        <p:blipFill rotWithShape="1">
          <a:blip r:embed="rId3">
            <a:alphaModFix/>
          </a:blip>
          <a:srcRect/>
          <a:stretch/>
        </p:blipFill>
        <p:spPr>
          <a:xfrm>
            <a:off x="-1" y="5824987"/>
            <a:ext cx="12192002" cy="1033013"/>
          </a:xfrm>
          <a:prstGeom prst="rect">
            <a:avLst/>
          </a:prstGeom>
          <a:noFill/>
          <a:ln>
            <a:noFill/>
          </a:ln>
        </p:spPr>
      </p:pic>
      <p:sp>
        <p:nvSpPr>
          <p:cNvPr id="114" name="Google Shape;114;g2e7aaccb1b9_0_57"/>
          <p:cNvSpPr txBox="1"/>
          <p:nvPr/>
        </p:nvSpPr>
        <p:spPr>
          <a:xfrm>
            <a:off x="1021075" y="1885975"/>
            <a:ext cx="103974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Arial"/>
                <a:ea typeface="Arial"/>
                <a:cs typeface="Arial"/>
                <a:sym typeface="Arial"/>
              </a:rPr>
              <a:t>En el neonato hay </a:t>
            </a:r>
            <a:r>
              <a:rPr lang="es-ES" sz="2400" b="0" i="0" u="sng" strike="noStrike" cap="none">
                <a:solidFill>
                  <a:schemeClr val="dk1"/>
                </a:solidFill>
                <a:latin typeface="Arial"/>
                <a:ea typeface="Arial"/>
                <a:cs typeface="Arial"/>
                <a:sym typeface="Arial"/>
              </a:rPr>
              <a:t>cambios fisiol</a:t>
            </a:r>
            <a:r>
              <a:rPr lang="es-ES" sz="2400" u="sng">
                <a:solidFill>
                  <a:schemeClr val="dk1"/>
                </a:solidFill>
              </a:rPr>
              <a:t>ó</a:t>
            </a:r>
            <a:r>
              <a:rPr lang="es-ES" sz="2400" b="0" i="0" u="sng" strike="noStrike" cap="none">
                <a:solidFill>
                  <a:schemeClr val="dk1"/>
                </a:solidFill>
                <a:latin typeface="Arial"/>
                <a:ea typeface="Arial"/>
                <a:cs typeface="Arial"/>
                <a:sym typeface="Arial"/>
              </a:rPr>
              <a:t>gicos </a:t>
            </a:r>
            <a:r>
              <a:rPr lang="es-ES" sz="2400" b="0" i="0" u="none" strike="noStrike" cap="none">
                <a:solidFill>
                  <a:schemeClr val="dk1"/>
                </a:solidFill>
                <a:latin typeface="Arial"/>
                <a:ea typeface="Arial"/>
                <a:cs typeface="Arial"/>
                <a:sym typeface="Arial"/>
              </a:rPr>
              <a:t> y </a:t>
            </a:r>
            <a:r>
              <a:rPr lang="es-ES" sz="2400" b="0" i="0" u="sng" strike="noStrike" cap="none">
                <a:solidFill>
                  <a:schemeClr val="dk1"/>
                </a:solidFill>
                <a:latin typeface="Arial"/>
                <a:ea typeface="Arial"/>
                <a:cs typeface="Arial"/>
                <a:sym typeface="Arial"/>
              </a:rPr>
              <a:t>condiciones patol</a:t>
            </a:r>
            <a:r>
              <a:rPr lang="es-ES" sz="2400" u="sng">
                <a:solidFill>
                  <a:schemeClr val="dk1"/>
                </a:solidFill>
              </a:rPr>
              <a:t>ó</a:t>
            </a:r>
            <a:r>
              <a:rPr lang="es-ES" sz="2400" b="0" i="0" u="sng" strike="noStrike" cap="none">
                <a:solidFill>
                  <a:schemeClr val="dk1"/>
                </a:solidFill>
                <a:latin typeface="Arial"/>
                <a:ea typeface="Arial"/>
                <a:cs typeface="Arial"/>
                <a:sym typeface="Arial"/>
              </a:rPr>
              <a:t>gicas</a:t>
            </a:r>
            <a:r>
              <a:rPr lang="es-ES" sz="2400" b="0" i="0" u="none" strike="noStrike" cap="none">
                <a:solidFill>
                  <a:schemeClr val="dk1"/>
                </a:solidFill>
                <a:latin typeface="Arial"/>
                <a:ea typeface="Arial"/>
                <a:cs typeface="Arial"/>
                <a:sym typeface="Arial"/>
              </a:rPr>
              <a:t> que se presentan durante este per</a:t>
            </a:r>
            <a:r>
              <a:rPr lang="es-ES" sz="2400">
                <a:solidFill>
                  <a:schemeClr val="dk1"/>
                </a:solidFill>
              </a:rPr>
              <a:t>í</a:t>
            </a:r>
            <a:r>
              <a:rPr lang="es-ES" sz="2400" b="0" i="0" u="none" strike="noStrike" cap="none">
                <a:solidFill>
                  <a:schemeClr val="dk1"/>
                </a:solidFill>
                <a:latin typeface="Arial"/>
                <a:ea typeface="Arial"/>
                <a:cs typeface="Arial"/>
                <a:sym typeface="Arial"/>
              </a:rPr>
              <a:t>odo y que generan ansiedad tanto en el personal de salud como en la familia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e7aaccb1b9_0_62"/>
          <p:cNvSpPr/>
          <p:nvPr/>
        </p:nvSpPr>
        <p:spPr>
          <a:xfrm>
            <a:off x="1308750" y="1666200"/>
            <a:ext cx="9574500" cy="440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ES" sz="2400" b="0" i="0" u="none" strike="noStrike" cap="none">
                <a:solidFill>
                  <a:schemeClr val="dk1"/>
                </a:solidFill>
                <a:latin typeface="Arial"/>
                <a:ea typeface="Arial"/>
                <a:cs typeface="Arial"/>
                <a:sym typeface="Arial"/>
              </a:rPr>
              <a:t>LA POBLACI</a:t>
            </a:r>
            <a:r>
              <a:rPr lang="es-ES" sz="2400">
                <a:solidFill>
                  <a:schemeClr val="dk1"/>
                </a:solidFill>
              </a:rPr>
              <a:t>Ó</a:t>
            </a:r>
            <a:r>
              <a:rPr lang="es-ES" sz="2400" b="0" i="0" u="none" strike="noStrike" cap="none">
                <a:solidFill>
                  <a:schemeClr val="dk1"/>
                </a:solidFill>
                <a:latin typeface="Arial"/>
                <a:ea typeface="Arial"/>
                <a:cs typeface="Arial"/>
                <a:sym typeface="Arial"/>
              </a:rPr>
              <a:t>N NEONATAL ES UNO DE LOS GRUPOS ETARIOS M</a:t>
            </a:r>
            <a:r>
              <a:rPr lang="es-ES" sz="2400">
                <a:solidFill>
                  <a:schemeClr val="dk1"/>
                </a:solidFill>
              </a:rPr>
              <a:t>Á</a:t>
            </a:r>
            <a:r>
              <a:rPr lang="es-ES" sz="2400" b="0" i="0" u="none" strike="noStrike" cap="none">
                <a:solidFill>
                  <a:schemeClr val="dk1"/>
                </a:solidFill>
                <a:latin typeface="Arial"/>
                <a:ea typeface="Arial"/>
                <a:cs typeface="Arial"/>
                <a:sym typeface="Arial"/>
              </a:rPr>
              <a:t>S </a:t>
            </a:r>
            <a:r>
              <a:rPr lang="es-ES" sz="2400">
                <a:solidFill>
                  <a:schemeClr val="dk1"/>
                </a:solidFill>
              </a:rPr>
              <a:t>SUSCEPTIBLES</a:t>
            </a:r>
            <a:r>
              <a:rPr lang="es-ES" sz="2400" b="0" i="0" u="none" strike="noStrike" cap="none">
                <a:solidFill>
                  <a:schemeClr val="dk1"/>
                </a:solidFill>
                <a:latin typeface="Arial"/>
                <a:ea typeface="Arial"/>
                <a:cs typeface="Arial"/>
                <a:sym typeface="Arial"/>
              </a:rPr>
              <a:t> A SUFRIR INFECCIONES O CUALQUIER OTRO TIPO DE PATOLOGÍA POTENCIALMENTE GRAVE, PRESENTANDO CUALQUIER S</a:t>
            </a:r>
            <a:r>
              <a:rPr lang="es-ES" sz="2400">
                <a:solidFill>
                  <a:schemeClr val="dk1"/>
                </a:solidFill>
              </a:rPr>
              <a:t>Í</a:t>
            </a:r>
            <a:r>
              <a:rPr lang="es-ES" sz="2400" b="0" i="0" u="none" strike="noStrike" cap="none">
                <a:solidFill>
                  <a:schemeClr val="dk1"/>
                </a:solidFill>
                <a:latin typeface="Arial"/>
                <a:ea typeface="Arial"/>
                <a:cs typeface="Arial"/>
                <a:sym typeface="Arial"/>
              </a:rPr>
              <a:t>NTOMA O SIGNO QUE NO NECESARIAMENTE SIMULE UNA URGENCIA REAL</a:t>
            </a:r>
            <a:endParaRPr sz="2400" b="0" i="0" u="none" strike="noStrike" cap="none">
              <a:solidFill>
                <a:schemeClr val="dk1"/>
              </a:solidFill>
              <a:latin typeface="Arial"/>
              <a:ea typeface="Arial"/>
              <a:cs typeface="Arial"/>
              <a:sym typeface="Arial"/>
            </a:endParaRPr>
          </a:p>
        </p:txBody>
      </p:sp>
      <p:pic>
        <p:nvPicPr>
          <p:cNvPr id="120" name="Google Shape;120;g2e7aaccb1b9_0_62"/>
          <p:cNvPicPr preferRelativeResize="0"/>
          <p:nvPr/>
        </p:nvPicPr>
        <p:blipFill rotWithShape="1">
          <a:blip r:embed="rId3">
            <a:alphaModFix/>
          </a:blip>
          <a:srcRect/>
          <a:stretch/>
        </p:blipFill>
        <p:spPr>
          <a:xfrm>
            <a:off x="-1" y="5824987"/>
            <a:ext cx="12192002" cy="1033013"/>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4618</Words>
  <Application>Microsoft Office PowerPoint</Application>
  <PresentationFormat>Panorámica</PresentationFormat>
  <Paragraphs>554</Paragraphs>
  <Slides>77</Slides>
  <Notes>77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77</vt:i4>
      </vt:variant>
    </vt:vector>
  </HeadingPairs>
  <TitlesOfParts>
    <vt:vector size="86" baseType="lpstr">
      <vt:lpstr>Arial</vt:lpstr>
      <vt:lpstr>Roboto</vt:lpstr>
      <vt:lpstr>Caveat</vt:lpstr>
      <vt:lpstr>Calibri</vt:lpstr>
      <vt:lpstr>Lora</vt:lpstr>
      <vt:lpstr>Roboto Thin</vt:lpstr>
      <vt:lpstr>Roboto Medium</vt:lpstr>
      <vt:lpstr>Comic Sans MS</vt:lpstr>
      <vt:lpstr>Simple Dark</vt:lpstr>
      <vt:lpstr>Presentación de PowerPoint</vt:lpstr>
      <vt:lpstr>Presentación de PowerPoint</vt:lpstr>
      <vt:lpstr>Presentación de PowerPoint</vt:lpstr>
      <vt:lpstr>imagen</vt:lpstr>
      <vt:lpstr>imagen</vt:lpstr>
      <vt:lpstr>Presentación de PowerPoint</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imagen</vt:lpstr>
      <vt:lpstr>imagen</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imagen</vt:lpstr>
      <vt:lpstr>Presentación de PowerPoint</vt:lpstr>
      <vt:lpstr>Presentación de PowerPoint</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beluvergara@gmail.com</cp:lastModifiedBy>
  <cp:revision>1</cp:revision>
  <dcterms:created xsi:type="dcterms:W3CDTF">2024-01-04T12:39:53Z</dcterms:created>
  <dcterms:modified xsi:type="dcterms:W3CDTF">2024-07-04T12:34:09Z</dcterms:modified>
</cp:coreProperties>
</file>